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528_DD67048C.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C3_8925759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1290" r:id="rId5"/>
    <p:sldId id="1204" r:id="rId6"/>
    <p:sldId id="1176" r:id="rId7"/>
    <p:sldId id="1240" r:id="rId8"/>
    <p:sldId id="1242" r:id="rId9"/>
    <p:sldId id="1241" r:id="rId10"/>
    <p:sldId id="1277" r:id="rId11"/>
    <p:sldId id="1316" r:id="rId12"/>
    <p:sldId id="1225" r:id="rId13"/>
    <p:sldId id="1227" r:id="rId14"/>
    <p:sldId id="1330" r:id="rId15"/>
    <p:sldId id="1331" r:id="rId16"/>
    <p:sldId id="1308" r:id="rId17"/>
    <p:sldId id="1323" r:id="rId18"/>
    <p:sldId id="1324" r:id="rId19"/>
    <p:sldId id="1321" r:id="rId20"/>
    <p:sldId id="1320" r:id="rId21"/>
    <p:sldId id="1325" r:id="rId22"/>
    <p:sldId id="1332" r:id="rId23"/>
    <p:sldId id="1333" r:id="rId24"/>
    <p:sldId id="1317" r:id="rId25"/>
    <p:sldId id="1311" r:id="rId26"/>
    <p:sldId id="1220" r:id="rId27"/>
    <p:sldId id="12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290"/>
            <p14:sldId id="1204"/>
            <p14:sldId id="1176"/>
            <p14:sldId id="1240"/>
            <p14:sldId id="1242"/>
            <p14:sldId id="1241"/>
            <p14:sldId id="1277"/>
            <p14:sldId id="1316"/>
            <p14:sldId id="1225"/>
            <p14:sldId id="1227"/>
            <p14:sldId id="1330"/>
            <p14:sldId id="1331"/>
            <p14:sldId id="1308"/>
            <p14:sldId id="1323"/>
            <p14:sldId id="1324"/>
            <p14:sldId id="1321"/>
            <p14:sldId id="1320"/>
            <p14:sldId id="1325"/>
            <p14:sldId id="1332"/>
            <p14:sldId id="1333"/>
            <p14:sldId id="1317"/>
            <p14:sldId id="1311"/>
            <p14:sldId id="1220"/>
            <p14:sldId id="121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026126-394A-315B-CC0B-F6E906E1194B}" name="Neutzling, Andrew J." initials="NJ" userId="S::neutzlingaj@cota.com::dbfc9535-1881-4ac2-98a7-54bd3786baca" providerId="AD"/>
  <p188:author id="{949ABF2E-F173-E5C8-AFD4-D893E2544545}" name="Smith, Michael S." initials="SS" userId="S::smithms@cota.com::5690b192-c736-4728-a48b-c75d38d56d34" providerId="AD"/>
  <p188:author id="{714A282F-4809-2CA0-C49C-B7D086CDBACD}" name="Merrill, Andrew J." initials="MJ" userId="S::merrillaj@cota.com::45bb4525-7f32-407c-bafa-0aef20f1598c" providerId="AD"/>
  <p188:author id="{AC5E8556-DF57-48F2-30B5-FC90F36A5000}" name="Doza, Elliott C" initials="DC" userId="S::dozaec@cota.com::15a25ed3-da97-4b84-b794-80a089675f8a" providerId="AD"/>
  <p188:author id="{713979B9-D1DF-FAD1-AE0F-655FE3EAAC98}" name="Salyers, Tanya S." initials="SS" userId="S::salyersts@cota.com::3a315f0a-3563-4d0c-9561-2d7af7b09f8a" providerId="AD"/>
  <p188:author id="{8C0A4FC8-FBCA-BF8E-AF82-877123DA472D}" name="Pullin, Jeff D." initials="PD" userId="S::pullinjd@cota.com::608ea38c-64ef-4848-9e68-f8749ccfa36d" providerId="AD"/>
  <p188:author id="{B3EB77D5-71E8-A740-6A08-C67321D26F4A}" name="Boyd, Amber E." initials="BE" userId="S::boydae@cota.com::f53f6b08-bf3e-41a8-b430-bd021b983aae" providerId="AD"/>
  <p188:author id="{DAE87BE6-FE4F-1C8B-8092-EA30479F1133}" name="Sunderland, Zachary" initials="SZ" userId="S::sunderlandzj@cota.com::45421793-c42b-4e62-9cb3-c7f17d8ed4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Walters" initials="RW" lastIdx="43" clrIdx="0">
    <p:extLst>
      <p:ext uri="{19B8F6BF-5375-455C-9EA6-DF929625EA0E}">
        <p15:presenceInfo xmlns:p15="http://schemas.microsoft.com/office/powerpoint/2012/main" userId="S::rebecca.walters@huntermarketing.us::63e32935-6e39-4d86-8d2a-a16a99858d29" providerId="AD"/>
      </p:ext>
    </p:extLst>
  </p:cmAuthor>
  <p:cmAuthor id="2" name="Boyd, Amber E." initials="BAE" lastIdx="20" clrIdx="1">
    <p:extLst>
      <p:ext uri="{19B8F6BF-5375-455C-9EA6-DF929625EA0E}">
        <p15:presenceInfo xmlns:p15="http://schemas.microsoft.com/office/powerpoint/2012/main" userId="Boyd, Amber E." providerId="None"/>
      </p:ext>
    </p:extLst>
  </p:cmAuthor>
  <p:cmAuthor id="3" name="Boyd, Amber E." initials="BE" lastIdx="1" clrIdx="2">
    <p:extLst>
      <p:ext uri="{19B8F6BF-5375-455C-9EA6-DF929625EA0E}">
        <p15:presenceInfo xmlns:p15="http://schemas.microsoft.com/office/powerpoint/2012/main" userId="S::boydae@cota.com::f53f6b08-bf3e-41a8-b430-bd021b983aae" providerId="AD"/>
      </p:ext>
    </p:extLst>
  </p:cmAuthor>
  <p:cmAuthor id="4" name="Doza, Elliott C" initials="DC" lastIdx="4" clrIdx="3">
    <p:extLst>
      <p:ext uri="{19B8F6BF-5375-455C-9EA6-DF929625EA0E}">
        <p15:presenceInfo xmlns:p15="http://schemas.microsoft.com/office/powerpoint/2012/main" userId="S::dozaec@cota.com::15a25ed3-da97-4b84-b794-80a089675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7B4"/>
    <a:srgbClr val="056737"/>
    <a:srgbClr val="F0F1F1"/>
    <a:srgbClr val="FEF9FC"/>
    <a:srgbClr val="00794D"/>
    <a:srgbClr val="F1F1F1"/>
    <a:srgbClr val="FFFFFF"/>
    <a:srgbClr val="B2292E"/>
    <a:srgbClr val="F6F2EF"/>
    <a:srgbClr val="E333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16F320-C220-4907-A32C-4FB144F1BC15}" v="265" dt="2023-01-26T20:18:13.672"/>
    <p1510:client id="{4572C857-B5F4-9882-2E20-0BD588C743D2}" v="2" dt="2023-01-26T20:09:47.203"/>
    <p1510:client id="{8AC7F8CB-B407-4FAC-A4A8-779233C9BB8D}" v="58" dt="2023-01-26T20:15:00.802"/>
    <p1510:client id="{93E7B855-CBFD-D485-F139-3B537071C1FE}" v="19" dt="2023-01-26T20:18:26.376"/>
    <p1510:client id="{94C99DD6-A85D-4B13-8460-EE45E98FB944}" v="1" dt="2023-01-26T17:03:41.705"/>
    <p1510:client id="{9BDAD5D9-1F9A-E8D2-8857-042B2035E5F4}" v="249" dt="2023-01-25T18:31:03.163"/>
    <p1510:client id="{D6DFD4A3-0D91-6113-DA34-D1E0F97D9E95}" v="1" dt="2023-01-26T19:44:54.668"/>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2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omments/modernComment_4C3_8925759E.xml><?xml version="1.0" encoding="utf-8"?>
<p188:cmLst xmlns:a="http://schemas.openxmlformats.org/drawingml/2006/main" xmlns:r="http://schemas.openxmlformats.org/officeDocument/2006/relationships" xmlns:p188="http://schemas.microsoft.com/office/powerpoint/2018/8/main">
  <p188:cm id="{A73CB15D-CD1C-4282-90B9-CACB23D56BD8}" authorId="{714A282F-4809-2CA0-C49C-B7D086CDBACD}" status="resolved" created="2022-11-23T18:33:40.949" complete="100000">
    <ac:deMkLst xmlns:ac="http://schemas.microsoft.com/office/drawing/2013/main/command">
      <pc:docMk xmlns:pc="http://schemas.microsoft.com/office/powerpoint/2013/main/command"/>
      <pc:sldMk xmlns:pc="http://schemas.microsoft.com/office/powerpoint/2013/main/command" cId="2300933534" sldId="1219"/>
      <ac:graphicFrameMk id="8" creationId="{FFEE33BC-02E9-49A2-899E-6537D75FDAA4}"/>
    </ac:deMkLst>
    <p188:replyLst>
      <p188:reply id="{3F7B1A1F-D780-4136-884C-7C9284444032}" authorId="{B3EB77D5-71E8-A740-6A08-C67321D26F4A}" created="2022-11-23T18:37:43.722">
        <p188:txBody>
          <a:bodyPr/>
          <a:lstStyle/>
          <a:p>
            <a:r>
              <a:rPr lang="en-US"/>
              <a:t>I am indifferent, we can remove AirConnect from the summary table and slide 22</a:t>
            </a:r>
          </a:p>
        </p188:txBody>
      </p188:reply>
    </p188:replyLst>
    <p188:txBody>
      <a:bodyPr/>
      <a:lstStyle/>
      <a:p>
        <a:r>
          <a:rPr lang="en-US"/>
          <a:t>do we need to include AirConnect on this slide since it won't be in service?</a:t>
        </a:r>
      </a:p>
    </p188:txBody>
  </p188:cm>
</p188:cmLst>
</file>

<file path=ppt/comments/modernComment_528_DD67048C.xml><?xml version="1.0" encoding="utf-8"?>
<p188:cmLst xmlns:a="http://schemas.openxmlformats.org/drawingml/2006/main" xmlns:r="http://schemas.openxmlformats.org/officeDocument/2006/relationships" xmlns:p188="http://schemas.microsoft.com/office/powerpoint/2018/8/main">
  <p188:cm id="{C997CCFC-E5DA-49AA-813C-45D48E87D5F3}" authorId="{B6026126-394A-315B-CC0B-F6E906E1194B}" status="resolved" created="2022-11-22T21:33:49.492" complete="100000">
    <pc:sldMkLst xmlns:pc="http://schemas.microsoft.com/office/powerpoint/2013/main/command">
      <pc:docMk/>
      <pc:sldMk cId="3714516108" sldId="1320"/>
    </pc:sldMkLst>
    <p188:txBody>
      <a:bodyPr/>
      <a:lstStyle/>
      <a:p>
        <a:r>
          <a:rPr lang="en-US"/>
          <a:t>Should we put the phone number for COTA//Plus directly on this slide? tel:1-614-308-4400.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9</a:t>
            </a:fld>
            <a:endParaRPr lang="en-US"/>
          </a:p>
        </p:txBody>
      </p:sp>
    </p:spTree>
    <p:extLst>
      <p:ext uri="{BB962C8B-B14F-4D97-AF65-F5344CB8AC3E}">
        <p14:creationId xmlns:p14="http://schemas.microsoft.com/office/powerpoint/2010/main" val="115707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Methodology -Recommendations</a:t>
            </a:r>
            <a:r>
              <a:rPr lang="en-US" baseline="0"/>
              <a:t> were made after reviewing trips on each line….removing singular trip will not have enough impact on reducing the amount operators needed </a:t>
            </a:r>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11</a:t>
            </a:fld>
            <a:endParaRPr lang="en-US"/>
          </a:p>
        </p:txBody>
      </p:sp>
    </p:spTree>
    <p:extLst>
      <p:ext uri="{BB962C8B-B14F-4D97-AF65-F5344CB8AC3E}">
        <p14:creationId xmlns:p14="http://schemas.microsoft.com/office/powerpoint/2010/main" val="319806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13</a:t>
            </a:fld>
            <a:endParaRPr lang="en-US"/>
          </a:p>
        </p:txBody>
      </p:sp>
    </p:spTree>
    <p:extLst>
      <p:ext uri="{BB962C8B-B14F-4D97-AF65-F5344CB8AC3E}">
        <p14:creationId xmlns:p14="http://schemas.microsoft.com/office/powerpoint/2010/main" val="1073725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Riders let COTA know that reduced service frequencies make it harder to transfer between buses. </a:t>
            </a:r>
          </a:p>
          <a:p>
            <a:endParaRPr lang="en-US">
              <a:cs typeface="Calibri"/>
            </a:endParaRPr>
          </a:p>
          <a:p>
            <a:pPr>
              <a:lnSpc>
                <a:spcPct val="150000"/>
              </a:lnSpc>
              <a:spcBef>
                <a:spcPts val="1000"/>
              </a:spcBef>
            </a:pPr>
            <a:r>
              <a:rPr lang="en-US">
                <a:cs typeface="Calibri"/>
              </a:rPr>
              <a:t>Beginning in January 2023 COTA will operate Late Night Lineups for Lines 1-12, 102, and CMAX all day on Sundays. Late Night Lineups are times when buses meet at designated locations near Spring Street Terminal in downtown Columbus to make transferring quick and easy. All impacted buses will dwell for 10 minutes at their locations to allow riders enough time to transfer between lines. </a:t>
            </a:r>
            <a:r>
              <a:rPr lang="en-US" b="1"/>
              <a:t>See schedules for detailed line information.</a:t>
            </a:r>
            <a:br>
              <a:rPr lang="en-US" b="1">
                <a:cs typeface="+mn-lt"/>
              </a:rPr>
            </a:br>
            <a:endParaRPr lang="en-US"/>
          </a:p>
          <a:p>
            <a:pPr>
              <a:lnSpc>
                <a:spcPct val="150000"/>
              </a:lnSpc>
              <a:spcBef>
                <a:spcPts val="1000"/>
              </a:spcBef>
            </a:pPr>
            <a:r>
              <a:rPr lang="en-US"/>
              <a:t>Multiple routes serve each lineup location. It is important to look for your connecting bus anywhere along the block.</a:t>
            </a:r>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14</a:t>
            </a:fld>
            <a:endParaRPr lang="en-US"/>
          </a:p>
        </p:txBody>
      </p:sp>
    </p:spTree>
    <p:extLst>
      <p:ext uri="{BB962C8B-B14F-4D97-AF65-F5344CB8AC3E}">
        <p14:creationId xmlns:p14="http://schemas.microsoft.com/office/powerpoint/2010/main" val="2093912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"Because the McKinley Operations Center will be closed on weekends Line 12 will not travel between McKinley Operations Center and downtown Columbus on weekends. Service to McKinley Operations Center will operate on weekdays only. Line 12 service between Fields Operations Center and downtown Columbus will run seven days a week."</a:t>
            </a:r>
            <a:br>
              <a:rPr lang="en-US">
                <a:cs typeface="+mn-lt"/>
              </a:rPr>
            </a:br>
            <a:br>
              <a:rPr lang="en-US">
                <a:cs typeface="+mn-lt"/>
              </a:rPr>
            </a:br>
            <a:r>
              <a:rPr lang="en-US">
                <a:cs typeface="Calibri"/>
              </a:rPr>
              <a:t>That text would just be for the first 2 paragraphs. I don't know if it is any clearer but putting it in my old words helps me understand it at least.</a:t>
            </a:r>
          </a:p>
        </p:txBody>
      </p:sp>
      <p:sp>
        <p:nvSpPr>
          <p:cNvPr id="4" name="Slide Number Placeholder 3"/>
          <p:cNvSpPr>
            <a:spLocks noGrp="1"/>
          </p:cNvSpPr>
          <p:nvPr>
            <p:ph type="sldNum" sz="quarter" idx="5"/>
          </p:nvPr>
        </p:nvSpPr>
        <p:spPr/>
        <p:txBody>
          <a:bodyPr/>
          <a:lstStyle/>
          <a:p>
            <a:fld id="{57028C8D-6E3F-DA4A-909E-CDBBA8478039}" type="slidenum">
              <a:rPr lang="en-US" smtClean="0"/>
              <a:t>16</a:t>
            </a:fld>
            <a:endParaRPr lang="en-US"/>
          </a:p>
        </p:txBody>
      </p:sp>
    </p:spTree>
    <p:extLst>
      <p:ext uri="{BB962C8B-B14F-4D97-AF65-F5344CB8AC3E}">
        <p14:creationId xmlns:p14="http://schemas.microsoft.com/office/powerpoint/2010/main" val="3660007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17</a:t>
            </a:fld>
            <a:endParaRPr lang="en-US"/>
          </a:p>
        </p:txBody>
      </p:sp>
    </p:spTree>
    <p:extLst>
      <p:ext uri="{BB962C8B-B14F-4D97-AF65-F5344CB8AC3E}">
        <p14:creationId xmlns:p14="http://schemas.microsoft.com/office/powerpoint/2010/main" val="1143056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18</a:t>
            </a:fld>
            <a:endParaRPr lang="en-US"/>
          </a:p>
        </p:txBody>
      </p:sp>
    </p:spTree>
    <p:extLst>
      <p:ext uri="{BB962C8B-B14F-4D97-AF65-F5344CB8AC3E}">
        <p14:creationId xmlns:p14="http://schemas.microsoft.com/office/powerpoint/2010/main" val="76809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b="1"/>
              <a:t>March 1 – September 1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21</a:t>
            </a:fld>
            <a:endParaRPr lang="en-US"/>
          </a:p>
        </p:txBody>
      </p:sp>
    </p:spTree>
    <p:extLst>
      <p:ext uri="{BB962C8B-B14F-4D97-AF65-F5344CB8AC3E}">
        <p14:creationId xmlns:p14="http://schemas.microsoft.com/office/powerpoint/2010/main" val="2801934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24</a:t>
            </a:fld>
            <a:endParaRPr lang="en-US"/>
          </a:p>
        </p:txBody>
      </p:sp>
    </p:spTree>
    <p:extLst>
      <p:ext uri="{BB962C8B-B14F-4D97-AF65-F5344CB8AC3E}">
        <p14:creationId xmlns:p14="http://schemas.microsoft.com/office/powerpoint/2010/main" val="1051687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32658" y="0"/>
            <a:ext cx="12224658"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93556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2022</a:t>
            </a:r>
          </a:p>
        </p:txBody>
      </p:sp>
      <p:sp>
        <p:nvSpPr>
          <p:cNvPr id="11" name="Text Placeholder 3">
            <a:extLst>
              <a:ext uri="{FF2B5EF4-FFF2-40B4-BE49-F238E27FC236}">
                <a16:creationId xmlns:a16="http://schemas.microsoft.com/office/drawing/2014/main" id="{CDAF6618-9B80-704D-B2D9-D17CAA731E72}"/>
              </a:ext>
            </a:extLst>
          </p:cNvPr>
          <p:cNvSpPr>
            <a:spLocks noGrp="1"/>
          </p:cNvSpPr>
          <p:nvPr>
            <p:ph type="body" sz="quarter" idx="14" hasCustomPrompt="1"/>
          </p:nvPr>
        </p:nvSpPr>
        <p:spPr>
          <a:xfrm rot="16200000">
            <a:off x="-1476945"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466302-AD79-4943-85BA-8C1DFE74355D}"/>
              </a:ext>
            </a:extLst>
          </p:cNvPr>
          <p:cNvGrpSpPr/>
          <p:nvPr userDrawn="1"/>
        </p:nvGrpSpPr>
        <p:grpSpPr>
          <a:xfrm>
            <a:off x="6602635" y="160020"/>
            <a:ext cx="10511803" cy="6088696"/>
            <a:chOff x="6602635" y="160020"/>
            <a:chExt cx="10511803" cy="6088696"/>
          </a:xfrm>
        </p:grpSpPr>
        <p:pic>
          <p:nvPicPr>
            <p:cNvPr id="14" name="Picture 13">
              <a:extLst>
                <a:ext uri="{FF2B5EF4-FFF2-40B4-BE49-F238E27FC236}">
                  <a16:creationId xmlns:a16="http://schemas.microsoft.com/office/drawing/2014/main" id="{CAD85763-5E7F-E24D-A9E9-14F7A8244D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484" r="-102004" b="3198"/>
            <a:stretch/>
          </p:blipFill>
          <p:spPr>
            <a:xfrm>
              <a:off x="6602635" y="291785"/>
              <a:ext cx="10511803" cy="5956931"/>
            </a:xfrm>
            <a:prstGeom prst="flowChartExtract">
              <a:avLst/>
            </a:prstGeom>
            <a:noFill/>
            <a:ln>
              <a:noFill/>
            </a:ln>
            <a:effectLst>
              <a:innerShdw blurRad="170838" dist="106686" dir="13500000">
                <a:prstClr val="black">
                  <a:alpha val="25000"/>
                </a:prstClr>
              </a:innerShdw>
            </a:effectLst>
          </p:spPr>
        </p:pic>
        <p:sp>
          <p:nvSpPr>
            <p:cNvPr id="19" name="Rectangle 18">
              <a:extLst>
                <a:ext uri="{FF2B5EF4-FFF2-40B4-BE49-F238E27FC236}">
                  <a16:creationId xmlns:a16="http://schemas.microsoft.com/office/drawing/2014/main" id="{02E8ADF4-833C-D942-99FE-2DC1B2D6267F}"/>
                </a:ext>
              </a:extLst>
            </p:cNvPr>
            <p:cNvSpPr/>
            <p:nvPr userDrawn="1"/>
          </p:nvSpPr>
          <p:spPr>
            <a:xfrm flipH="1">
              <a:off x="11849222" y="160020"/>
              <a:ext cx="344576" cy="6088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16" name="TextBox 15">
            <a:extLst>
              <a:ext uri="{FF2B5EF4-FFF2-40B4-BE49-F238E27FC236}">
                <a16:creationId xmlns:a16="http://schemas.microsoft.com/office/drawing/2014/main" id="{19934076-F77B-824F-8AC8-8CE185248EB9}"/>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0"/>
            <a:ext cx="12192000" cy="6858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4A1D1B9-0CBA-0B4B-B9E2-DB72FDEB9494}"/>
              </a:ext>
            </a:extLst>
          </p:cNvPr>
          <p:cNvSpPr>
            <a:spLocks noGrp="1"/>
          </p:cNvSpPr>
          <p:nvPr>
            <p:ph type="body" sz="quarter" idx="14" hasCustomPrompt="1"/>
          </p:nvPr>
        </p:nvSpPr>
        <p:spPr>
          <a:xfrm rot="16200000">
            <a:off x="9955726" y="2390789"/>
            <a:ext cx="3998413" cy="474133"/>
          </a:xfrm>
          <a:prstGeom prst="rect">
            <a:avLst/>
          </a:prstGeom>
          <a:solidFill>
            <a:schemeClr val="accent2"/>
          </a:solidFill>
          <a:ln>
            <a:solidFill>
              <a:schemeClr val="accent2"/>
            </a:solidFill>
          </a:ln>
        </p:spPr>
        <p:txBody>
          <a:bodyPr anchor="ctr"/>
          <a:lstStyle>
            <a:lvl1pPr algn="l">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F068919B-4A94-0B4C-BF9F-9708013A9D53}"/>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a:t>
            </a:fld>
            <a:endParaRPr lang="en-US" sz="1100" b="1" i="0">
              <a:solidFill>
                <a:schemeClr val="bg1"/>
              </a:solidFill>
              <a:latin typeface="Arial" panose="020B0604020202020204" pitchFamily="34" charset="0"/>
              <a:cs typeface="Arial" panose="020B0604020202020204" pitchFamily="34" charset="0"/>
            </a:endParaRPr>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419028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8C78-9E6E-A249-B4EA-18274B7A4D54}"/>
              </a:ext>
            </a:extLst>
          </p:cNvPr>
          <p:cNvSpPr>
            <a:spLocks noGrp="1"/>
          </p:cNvSpPr>
          <p:nvPr>
            <p:ph type="title"/>
          </p:nvPr>
        </p:nvSpPr>
        <p:spPr>
          <a:xfrm>
            <a:off x="732139" y="814575"/>
            <a:ext cx="10515600" cy="651156"/>
          </a:xfrm>
          <a:prstGeom prst="rect">
            <a:avLst/>
          </a:prstGeom>
        </p:spPr>
        <p:txBody>
          <a:bodyPr/>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6B1BEA28-43A8-9046-A2D0-71D54EDF413B}"/>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2D291EB0-02BF-F44F-9B13-953AD264FE54}"/>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2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0"/>
            <a:ext cx="12190051"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52" name="Title 5">
            <a:extLst>
              <a:ext uri="{FF2B5EF4-FFF2-40B4-BE49-F238E27FC236}">
                <a16:creationId xmlns:a16="http://schemas.microsoft.com/office/drawing/2014/main" id="{5B34211E-0180-8C4C-A821-C10CD453C177}"/>
              </a:ext>
            </a:extLst>
          </p:cNvPr>
          <p:cNvSpPr txBox="1">
            <a:spLocks/>
          </p:cNvSpPr>
          <p:nvPr userDrawn="1"/>
        </p:nvSpPr>
        <p:spPr>
          <a:xfrm>
            <a:off x="1256574" y="1613390"/>
            <a:ext cx="7811226"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WE PROVIDE SOLUTIONS</a:t>
            </a:r>
          </a:p>
          <a:p>
            <a:pPr>
              <a:lnSpc>
                <a:spcPct val="100000"/>
              </a:lnSpc>
            </a:pPr>
            <a:r>
              <a:rPr lang="en-US" sz="4000" b="0" i="1">
                <a:solidFill>
                  <a:schemeClr val="bg1"/>
                </a:solidFill>
                <a:latin typeface="Georgia" panose="02040502050405020303" pitchFamily="18" charset="0"/>
              </a:rPr>
              <a:t>that connect people to prosperity</a:t>
            </a:r>
          </a:p>
        </p:txBody>
      </p:sp>
      <p:sp>
        <p:nvSpPr>
          <p:cNvPr id="54" name="Rectangle 53">
            <a:extLst>
              <a:ext uri="{FF2B5EF4-FFF2-40B4-BE49-F238E27FC236}">
                <a16:creationId xmlns:a16="http://schemas.microsoft.com/office/drawing/2014/main" id="{78E5C448-1798-1545-972D-12C715E40191}"/>
              </a:ext>
            </a:extLst>
          </p:cNvPr>
          <p:cNvSpPr/>
          <p:nvPr userDrawn="1"/>
        </p:nvSpPr>
        <p:spPr>
          <a:xfrm>
            <a:off x="1777201" y="5282054"/>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5" name="Rectangle 54">
            <a:extLst>
              <a:ext uri="{FF2B5EF4-FFF2-40B4-BE49-F238E27FC236}">
                <a16:creationId xmlns:a16="http://schemas.microsoft.com/office/drawing/2014/main" id="{74F6E6CF-5411-F344-96E0-FC86A6BC3A02}"/>
              </a:ext>
            </a:extLst>
          </p:cNvPr>
          <p:cNvSpPr/>
          <p:nvPr userDrawn="1"/>
        </p:nvSpPr>
        <p:spPr>
          <a:xfrm>
            <a:off x="1777201" y="6004375"/>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6" name="Rectangle 55">
            <a:extLst>
              <a:ext uri="{FF2B5EF4-FFF2-40B4-BE49-F238E27FC236}">
                <a16:creationId xmlns:a16="http://schemas.microsoft.com/office/drawing/2014/main" id="{5E511F26-D55D-6347-986C-D39E923DDA16}"/>
              </a:ext>
            </a:extLst>
          </p:cNvPr>
          <p:cNvSpPr/>
          <p:nvPr userDrawn="1"/>
        </p:nvSpPr>
        <p:spPr>
          <a:xfrm>
            <a:off x="4114530" y="5282054"/>
            <a:ext cx="205451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7" name="Rectangle 56">
            <a:extLst>
              <a:ext uri="{FF2B5EF4-FFF2-40B4-BE49-F238E27FC236}">
                <a16:creationId xmlns:a16="http://schemas.microsoft.com/office/drawing/2014/main" id="{4E408958-1024-984F-9AF6-88AB0D7A7FE6}"/>
              </a:ext>
            </a:extLst>
          </p:cNvPr>
          <p:cNvSpPr/>
          <p:nvPr userDrawn="1"/>
        </p:nvSpPr>
        <p:spPr>
          <a:xfrm>
            <a:off x="4272031" y="6004376"/>
            <a:ext cx="1156579"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a:t>
            </a:r>
          </a:p>
        </p:txBody>
      </p:sp>
      <p:sp>
        <p:nvSpPr>
          <p:cNvPr id="58" name="Rectangle 57">
            <a:extLst>
              <a:ext uri="{FF2B5EF4-FFF2-40B4-BE49-F238E27FC236}">
                <a16:creationId xmlns:a16="http://schemas.microsoft.com/office/drawing/2014/main" id="{B9026B04-FC47-F340-BE63-0A5B782CF309}"/>
              </a:ext>
            </a:extLst>
          </p:cNvPr>
          <p:cNvSpPr/>
          <p:nvPr userDrawn="1"/>
        </p:nvSpPr>
        <p:spPr>
          <a:xfrm>
            <a:off x="1163592" y="4622033"/>
            <a:ext cx="1992853" cy="369332"/>
          </a:xfrm>
          <a:prstGeom prst="rect">
            <a:avLst/>
          </a:prstGeom>
        </p:spPr>
        <p:txBody>
          <a:bodyPr wrap="none">
            <a:spAutoFit/>
          </a:bodyPr>
          <a:lstStyle/>
          <a:p>
            <a:r>
              <a:rPr lang="en-US" spc="300">
                <a:solidFill>
                  <a:schemeClr val="accent2"/>
                </a:solidFill>
                <a:latin typeface="Arial" panose="020B0604020202020204" pitchFamily="34" charset="0"/>
                <a:cs typeface="Arial" panose="020B0604020202020204" pitchFamily="34" charset="0"/>
              </a:rPr>
              <a:t>FOLLOW US </a:t>
            </a:r>
          </a:p>
        </p:txBody>
      </p:sp>
      <p:pic>
        <p:nvPicPr>
          <p:cNvPr id="59" name="Picture 58">
            <a:extLst>
              <a:ext uri="{FF2B5EF4-FFF2-40B4-BE49-F238E27FC236}">
                <a16:creationId xmlns:a16="http://schemas.microsoft.com/office/drawing/2014/main" id="{B4D951CB-8D40-1547-9B97-C50E68257AA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261051" y="5220999"/>
            <a:ext cx="354580" cy="354580"/>
          </a:xfrm>
          <a:prstGeom prst="rect">
            <a:avLst/>
          </a:prstGeom>
        </p:spPr>
      </p:pic>
      <p:pic>
        <p:nvPicPr>
          <p:cNvPr id="60" name="Picture 59">
            <a:extLst>
              <a:ext uri="{FF2B5EF4-FFF2-40B4-BE49-F238E27FC236}">
                <a16:creationId xmlns:a16="http://schemas.microsoft.com/office/drawing/2014/main" id="{F6891B78-75F9-BB48-A5EB-086D2DF157E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257405" y="5983966"/>
            <a:ext cx="373439" cy="305541"/>
          </a:xfrm>
          <a:prstGeom prst="rect">
            <a:avLst/>
          </a:prstGeom>
        </p:spPr>
      </p:pic>
      <p:pic>
        <p:nvPicPr>
          <p:cNvPr id="61" name="Picture 60">
            <a:extLst>
              <a:ext uri="{FF2B5EF4-FFF2-40B4-BE49-F238E27FC236}">
                <a16:creationId xmlns:a16="http://schemas.microsoft.com/office/drawing/2014/main" id="{6C38A09C-CBDD-2F4E-B33B-CA2B19A0B062}"/>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796406" y="5171712"/>
            <a:ext cx="191867" cy="383734"/>
          </a:xfrm>
          <a:prstGeom prst="rect">
            <a:avLst/>
          </a:prstGeom>
        </p:spPr>
      </p:pic>
      <p:pic>
        <p:nvPicPr>
          <p:cNvPr id="62" name="Picture 61">
            <a:extLst>
              <a:ext uri="{FF2B5EF4-FFF2-40B4-BE49-F238E27FC236}">
                <a16:creationId xmlns:a16="http://schemas.microsoft.com/office/drawing/2014/main" id="{3B71093B-E359-8644-A050-FF1EF114E596}"/>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3717257" y="5894033"/>
            <a:ext cx="397273" cy="387341"/>
          </a:xfrm>
          <a:prstGeom prst="rect">
            <a:avLst/>
          </a:prstGeom>
        </p:spPr>
      </p:pic>
      <p:sp>
        <p:nvSpPr>
          <p:cNvPr id="63" name="Rectangle 62">
            <a:extLst>
              <a:ext uri="{FF2B5EF4-FFF2-40B4-BE49-F238E27FC236}">
                <a16:creationId xmlns:a16="http://schemas.microsoft.com/office/drawing/2014/main" id="{F9834BAF-9254-9C41-ACE0-C893D735A953}"/>
              </a:ext>
            </a:extLst>
          </p:cNvPr>
          <p:cNvSpPr/>
          <p:nvPr userDrawn="1"/>
        </p:nvSpPr>
        <p:spPr>
          <a:xfrm>
            <a:off x="1163591" y="3128876"/>
            <a:ext cx="7043437" cy="400110"/>
          </a:xfrm>
          <a:prstGeom prst="rect">
            <a:avLst/>
          </a:prstGeom>
        </p:spPr>
        <p:txBody>
          <a:bodyPr wrap="square">
            <a:spAutoFit/>
          </a:bodyPr>
          <a:lstStyle/>
          <a:p>
            <a:r>
              <a:rPr lang="en-US" sz="2000">
                <a:solidFill>
                  <a:schemeClr val="bg1"/>
                </a:solidFill>
                <a:latin typeface="Arial" panose="020B0604020202020204" pitchFamily="34" charset="0"/>
                <a:cs typeface="Arial" panose="020B0604020202020204" pitchFamily="34" charset="0"/>
              </a:rPr>
              <a:t>through innovation, dedication and teamwork.”</a:t>
            </a:r>
          </a:p>
        </p:txBody>
      </p:sp>
      <p:sp>
        <p:nvSpPr>
          <p:cNvPr id="64" name="Title 5">
            <a:extLst>
              <a:ext uri="{FF2B5EF4-FFF2-40B4-BE49-F238E27FC236}">
                <a16:creationId xmlns:a16="http://schemas.microsoft.com/office/drawing/2014/main" id="{131C2F3F-8032-7147-B78C-843D9580EEF6}"/>
              </a:ext>
            </a:extLst>
          </p:cNvPr>
          <p:cNvSpPr txBox="1">
            <a:spLocks/>
          </p:cNvSpPr>
          <p:nvPr userDrawn="1"/>
        </p:nvSpPr>
        <p:spPr>
          <a:xfrm>
            <a:off x="1015274" y="1306484"/>
            <a:ext cx="211817"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a:t>
            </a:r>
            <a:endParaRPr lang="en-US" sz="4000" b="0" i="1">
              <a:solidFill>
                <a:schemeClr val="bg1"/>
              </a:solidFill>
              <a:latin typeface="Georgia" panose="02040502050405020303" pitchFamily="18" charset="0"/>
            </a:endParaRPr>
          </a:p>
        </p:txBody>
      </p:sp>
      <p:pic>
        <p:nvPicPr>
          <p:cNvPr id="65" name="Picture 64" descr="A picture containing drawing&#10;&#10;Description automatically generated">
            <a:extLst>
              <a:ext uri="{FF2B5EF4-FFF2-40B4-BE49-F238E27FC236}">
                <a16:creationId xmlns:a16="http://schemas.microsoft.com/office/drawing/2014/main" id="{6402F9B7-5B63-A74E-8CB4-D76E00F6FA0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pic>
        <p:nvPicPr>
          <p:cNvPr id="73" name="Picture 72">
            <a:extLst>
              <a:ext uri="{FF2B5EF4-FFF2-40B4-BE49-F238E27FC236}">
                <a16:creationId xmlns:a16="http://schemas.microsoft.com/office/drawing/2014/main" id="{2036B84E-292A-6047-94AA-DE229FC275E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563" t="27069" r="-61245" b="18270"/>
          <a:stretch/>
        </p:blipFill>
        <p:spPr>
          <a:xfrm>
            <a:off x="6600836" y="291784"/>
            <a:ext cx="10520550" cy="5961888"/>
          </a:xfrm>
          <a:prstGeom prst="flowChartExtract">
            <a:avLst/>
          </a:prstGeom>
          <a:noFill/>
          <a:ln>
            <a:noFill/>
          </a:ln>
          <a:effectLst>
            <a:innerShdw blurRad="170838" dist="106686" dir="13500000">
              <a:prstClr val="black">
                <a:alpha val="25000"/>
              </a:prstClr>
            </a:innerShdw>
          </a:effectLst>
        </p:spPr>
      </p:pic>
      <p:sp>
        <p:nvSpPr>
          <p:cNvPr id="74" name="Rectangle 73">
            <a:extLst>
              <a:ext uri="{FF2B5EF4-FFF2-40B4-BE49-F238E27FC236}">
                <a16:creationId xmlns:a16="http://schemas.microsoft.com/office/drawing/2014/main" id="{63E288D9-3E0F-1D4B-B0C8-3B52C90EE189}"/>
              </a:ext>
            </a:extLst>
          </p:cNvPr>
          <p:cNvSpPr/>
          <p:nvPr userDrawn="1"/>
        </p:nvSpPr>
        <p:spPr>
          <a:xfrm flipH="1">
            <a:off x="11847424" y="160020"/>
            <a:ext cx="344576" cy="6342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3">
            <a:extLst>
              <a:ext uri="{FF2B5EF4-FFF2-40B4-BE49-F238E27FC236}">
                <a16:creationId xmlns:a16="http://schemas.microsoft.com/office/drawing/2014/main" id="{A7EFBE46-84A2-F944-BD0C-1BDAB6BB2209}"/>
              </a:ext>
            </a:extLst>
          </p:cNvPr>
          <p:cNvSpPr>
            <a:spLocks noGrp="1"/>
          </p:cNvSpPr>
          <p:nvPr>
            <p:ph type="body" sz="quarter" idx="14" hasCustomPrompt="1"/>
          </p:nvPr>
        </p:nvSpPr>
        <p:spPr>
          <a:xfrm rot="16200000">
            <a:off x="-1442338"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77" name="Text Placeholder 3">
            <a:extLst>
              <a:ext uri="{FF2B5EF4-FFF2-40B4-BE49-F238E27FC236}">
                <a16:creationId xmlns:a16="http://schemas.microsoft.com/office/drawing/2014/main" id="{8B899C7A-63A1-544D-8F61-DA2CBF8085AB}"/>
              </a:ext>
            </a:extLst>
          </p:cNvPr>
          <p:cNvSpPr>
            <a:spLocks noGrp="1"/>
          </p:cNvSpPr>
          <p:nvPr>
            <p:ph type="body" sz="quarter" idx="13" hasCustomPrompt="1"/>
          </p:nvPr>
        </p:nvSpPr>
        <p:spPr>
          <a:xfrm>
            <a:off x="93302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COTA.COM</a:t>
            </a:r>
          </a:p>
        </p:txBody>
      </p:sp>
      <p:sp>
        <p:nvSpPr>
          <p:cNvPr id="20" name="TextBox 19">
            <a:extLst>
              <a:ext uri="{FF2B5EF4-FFF2-40B4-BE49-F238E27FC236}">
                <a16:creationId xmlns:a16="http://schemas.microsoft.com/office/drawing/2014/main" id="{3B5DF66C-64C1-694A-8722-48FE55D0A04D}"/>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93888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Center">
  <p:cSld name="1_Title - Center">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4" name="Picture 3" descr="A picture containing computer&#10;&#10;Description automatically generated">
            <a:extLst>
              <a:ext uri="{FF2B5EF4-FFF2-40B4-BE49-F238E27FC236}">
                <a16:creationId xmlns:a16="http://schemas.microsoft.com/office/drawing/2014/main" id="{24F9F5CF-DB77-7E4A-A034-E01D96C3D54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76000"/>
                    </a14:imgEffect>
                  </a14:imgLayer>
                </a14:imgProps>
              </a:ext>
              <a:ext uri="{28A0092B-C50C-407E-A947-70E740481C1C}">
                <a14:useLocalDpi xmlns:a14="http://schemas.microsoft.com/office/drawing/2010/main"/>
              </a:ext>
            </a:extLst>
          </a:blip>
          <a:srcRect/>
          <a:stretch/>
        </p:blipFill>
        <p:spPr>
          <a:xfrm>
            <a:off x="8984948" y="3857104"/>
            <a:ext cx="3367530" cy="3116295"/>
          </a:xfrm>
          <a:prstGeom prst="rect">
            <a:avLst/>
          </a:prstGeom>
        </p:spPr>
      </p:pic>
      <p:sp>
        <p:nvSpPr>
          <p:cNvPr id="68" name="Google Shape;68;p10"/>
          <p:cNvSpPr txBox="1">
            <a:spLocks noGrp="1"/>
          </p:cNvSpPr>
          <p:nvPr>
            <p:ph type="title" hasCustomPrompt="1"/>
          </p:nvPr>
        </p:nvSpPr>
        <p:spPr>
          <a:xfrm>
            <a:off x="1187182" y="1859319"/>
            <a:ext cx="6579279" cy="2380172"/>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54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Click to edit </a:t>
            </a:r>
            <a:br>
              <a:rPr lang="en-US"/>
            </a:br>
            <a:r>
              <a:rPr lang="en-US"/>
              <a:t>Master title style</a:t>
            </a:r>
            <a:endParaRPr/>
          </a:p>
        </p:txBody>
      </p:sp>
      <p:sp>
        <p:nvSpPr>
          <p:cNvPr id="6" name="Google Shape;57;p8">
            <a:extLst>
              <a:ext uri="{FF2B5EF4-FFF2-40B4-BE49-F238E27FC236}">
                <a16:creationId xmlns:a16="http://schemas.microsoft.com/office/drawing/2014/main" id="{DF99B338-E1CD-A244-9F42-1BA70F6ED2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0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bg1">
                    <a:lumMod val="6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sp>
        <p:nvSpPr>
          <p:cNvPr id="9" name="Text Placeholder 3">
            <a:extLst>
              <a:ext uri="{FF2B5EF4-FFF2-40B4-BE49-F238E27FC236}">
                <a16:creationId xmlns:a16="http://schemas.microsoft.com/office/drawing/2014/main" id="{BB95A803-E73F-FE44-BC1F-16B81F601D9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D460A51E-E047-F74A-8E1E-27929CEE0BE1}"/>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216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9EABE9-E36A-3D4B-AC46-0A8C047A2CBA}"/>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3" name="Google Shape;57;p8">
            <a:extLst>
              <a:ext uri="{FF2B5EF4-FFF2-40B4-BE49-F238E27FC236}">
                <a16:creationId xmlns:a16="http://schemas.microsoft.com/office/drawing/2014/main" id="{6F145848-D6F5-5943-A283-BBD41C9DC08E}"/>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14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702" r:id="rId2"/>
    <p:sldLayoutId id="2147483703" r:id="rId3"/>
    <p:sldLayoutId id="2147483704" r:id="rId4"/>
    <p:sldLayoutId id="2147483689" r:id="rId5"/>
    <p:sldLayoutId id="2147483700" r:id="rId6"/>
    <p:sldLayoutId id="2147483650" r:id="rId7"/>
    <p:sldLayoutId id="2147483690" r:id="rId8"/>
    <p:sldLayoutId id="2147483686" r:id="rId9"/>
    <p:sldLayoutId id="2147483698" r:id="rId10"/>
    <p:sldLayoutId id="2147483697" r:id="rId11"/>
    <p:sldLayoutId id="2147483688" r:id="rId12"/>
    <p:sldLayoutId id="2147483701" r:id="rId13"/>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528_DD67048C.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ota.com/contact"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4C3_8925759E.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09F844-E7D1-7940-A8BD-21C3BF4ACE53}"/>
              </a:ext>
            </a:extLst>
          </p:cNvPr>
          <p:cNvSpPr>
            <a:spLocks noGrp="1"/>
          </p:cNvSpPr>
          <p:nvPr>
            <p:ph type="body" sz="quarter" idx="13"/>
          </p:nvPr>
        </p:nvSpPr>
        <p:spPr>
          <a:xfrm>
            <a:off x="9222658" y="6383867"/>
            <a:ext cx="2715200" cy="474133"/>
          </a:xfrm>
        </p:spPr>
        <p:txBody>
          <a:bodyPr lIns="91440" tIns="45720" rIns="91440" bIns="45720" anchor="t"/>
          <a:lstStyle/>
          <a:p>
            <a:r>
              <a:rPr lang="en-US">
                <a:latin typeface="Arial"/>
                <a:ea typeface="Roboto"/>
                <a:cs typeface="Arial"/>
              </a:rPr>
              <a:t>JAN. 26, 2023</a:t>
            </a:r>
          </a:p>
        </p:txBody>
      </p:sp>
      <p:sp>
        <p:nvSpPr>
          <p:cNvPr id="4" name="Text Placeholder 3">
            <a:extLst>
              <a:ext uri="{FF2B5EF4-FFF2-40B4-BE49-F238E27FC236}">
                <a16:creationId xmlns:a16="http://schemas.microsoft.com/office/drawing/2014/main" id="{C125F66E-C7F4-AE48-85EF-F87B35F223C8}"/>
              </a:ext>
            </a:extLst>
          </p:cNvPr>
          <p:cNvSpPr>
            <a:spLocks noGrp="1"/>
          </p:cNvSpPr>
          <p:nvPr>
            <p:ph type="body" sz="quarter" idx="14"/>
          </p:nvPr>
        </p:nvSpPr>
        <p:spPr/>
        <p:txBody>
          <a:bodyPr/>
          <a:lstStyle/>
          <a:p>
            <a:r>
              <a:rPr lang="en-US"/>
              <a:t>MOVING EVERY LIFE FORWARD </a:t>
            </a:r>
          </a:p>
        </p:txBody>
      </p:sp>
      <p:sp>
        <p:nvSpPr>
          <p:cNvPr id="10" name="Text Placeholder 9">
            <a:extLst>
              <a:ext uri="{FF2B5EF4-FFF2-40B4-BE49-F238E27FC236}">
                <a16:creationId xmlns:a16="http://schemas.microsoft.com/office/drawing/2014/main" id="{C20118FA-6EE8-FADF-B313-794D1DDC6605}"/>
              </a:ext>
            </a:extLst>
          </p:cNvPr>
          <p:cNvSpPr>
            <a:spLocks noGrp="1"/>
          </p:cNvSpPr>
          <p:nvPr>
            <p:ph type="body" sz="quarter" idx="16"/>
          </p:nvPr>
        </p:nvSpPr>
        <p:spPr/>
        <p:txBody>
          <a:bodyPr lIns="91440" tIns="45720" rIns="91440" bIns="45720" anchor="t"/>
          <a:lstStyle/>
          <a:p>
            <a:r>
              <a:rPr lang="en-US">
                <a:solidFill>
                  <a:schemeClr val="accent2"/>
                </a:solidFill>
                <a:latin typeface="Georgia"/>
                <a:ea typeface="Roboto"/>
                <a:cs typeface="Arial"/>
              </a:rPr>
              <a:t>welcome!</a:t>
            </a:r>
            <a:endParaRPr lang="en-US">
              <a:solidFill>
                <a:schemeClr val="accent2"/>
              </a:solidFill>
            </a:endParaRPr>
          </a:p>
        </p:txBody>
      </p:sp>
      <p:sp>
        <p:nvSpPr>
          <p:cNvPr id="12" name="Text Placeholder 11">
            <a:extLst>
              <a:ext uri="{FF2B5EF4-FFF2-40B4-BE49-F238E27FC236}">
                <a16:creationId xmlns:a16="http://schemas.microsoft.com/office/drawing/2014/main" id="{E84FD294-1316-FC81-1DEC-EDE857508359}"/>
              </a:ext>
            </a:extLst>
          </p:cNvPr>
          <p:cNvSpPr>
            <a:spLocks noGrp="1"/>
          </p:cNvSpPr>
          <p:nvPr>
            <p:ph type="body" sz="quarter" idx="15"/>
          </p:nvPr>
        </p:nvSpPr>
        <p:spPr>
          <a:xfrm>
            <a:off x="1119190" y="2771515"/>
            <a:ext cx="6784022" cy="1856167"/>
          </a:xfrm>
        </p:spPr>
        <p:txBody>
          <a:bodyPr lIns="91440" tIns="45720" rIns="91440" bIns="45720" anchor="t"/>
          <a:lstStyle/>
          <a:p>
            <a:r>
              <a:rPr lang="en-US" sz="4800">
                <a:latin typeface="Arial"/>
                <a:ea typeface="Roboto"/>
                <a:cs typeface="Arial"/>
              </a:rPr>
              <a:t>THIS MEETING WILL START SHORTLY</a:t>
            </a:r>
            <a:endParaRPr lang="en-US" sz="4800"/>
          </a:p>
        </p:txBody>
      </p:sp>
    </p:spTree>
    <p:extLst>
      <p:ext uri="{BB962C8B-B14F-4D97-AF65-F5344CB8AC3E}">
        <p14:creationId xmlns:p14="http://schemas.microsoft.com/office/powerpoint/2010/main" val="3153301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descr="A picture containing text, outdoor&#10;&#10;Description automatically generated">
            <a:extLst>
              <a:ext uri="{FF2B5EF4-FFF2-40B4-BE49-F238E27FC236}">
                <a16:creationId xmlns:a16="http://schemas.microsoft.com/office/drawing/2014/main" id="{F9D5ABD4-557B-E443-B53C-A4ECEA883EF4}"/>
              </a:ext>
            </a:extLst>
          </p:cNvPr>
          <p:cNvPicPr>
            <a:picLocks noChangeAspect="1"/>
          </p:cNvPicPr>
          <p:nvPr/>
        </p:nvPicPr>
        <p:blipFill rotWithShape="1">
          <a:blip r:embed="rId2"/>
          <a:srcRect t="12493" b="12493"/>
          <a:stretch/>
        </p:blipFill>
        <p:spPr>
          <a:xfrm>
            <a:off x="955" y="-14614"/>
            <a:ext cx="12189617" cy="6858000"/>
          </a:xfrm>
          <a:prstGeom prst="rect">
            <a:avLst/>
          </a:prstGeom>
        </p:spPr>
      </p:pic>
      <p:sp>
        <p:nvSpPr>
          <p:cNvPr id="11"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7515" y="-9896"/>
            <a:ext cx="7993753" cy="6858000"/>
          </a:xfrm>
        </p:spPr>
      </p:sp>
      <p:sp>
        <p:nvSpPr>
          <p:cNvPr id="12"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7306" y="-9896"/>
            <a:ext cx="7025752" cy="6858000"/>
          </a:xfrm>
        </p:spPr>
      </p:sp>
      <p:sp>
        <p:nvSpPr>
          <p:cNvPr id="3" name="Text Placeholder 2">
            <a:extLst>
              <a:ext uri="{FF2B5EF4-FFF2-40B4-BE49-F238E27FC236}">
                <a16:creationId xmlns:a16="http://schemas.microsoft.com/office/drawing/2014/main" id="{7570A634-DD9D-4348-B5B2-895A134718B2}"/>
              </a:ext>
            </a:extLst>
          </p:cNvPr>
          <p:cNvSpPr>
            <a:spLocks noGrp="1"/>
          </p:cNvSpPr>
          <p:nvPr>
            <p:ph type="body" sz="quarter" idx="14"/>
          </p:nvPr>
        </p:nvSpPr>
        <p:spPr/>
        <p:txBody>
          <a:bodyPr lIns="91440" tIns="45720" rIns="91440" bIns="45720" anchor="ctr"/>
          <a:lstStyle/>
          <a:p>
            <a:r>
              <a:rPr lang="en-US">
                <a:latin typeface="Arial"/>
                <a:ea typeface="Roboto"/>
                <a:cs typeface="Arial"/>
              </a:rPr>
              <a:t> MOVING EVERY LIFE FORWARD |</a:t>
            </a:r>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969962" y="2712082"/>
            <a:ext cx="6196010" cy="1080668"/>
          </a:xfrm>
        </p:spPr>
        <p:txBody>
          <a:bodyPr/>
          <a:lstStyle/>
          <a:p>
            <a:pPr lvl="0">
              <a:lnSpc>
                <a:spcPct val="90000"/>
              </a:lnSpc>
            </a:pPr>
            <a:endParaRPr lang="en-US" i="1" spc="0">
              <a:solidFill>
                <a:srgbClr val="FFFFFF"/>
              </a:solidFill>
              <a:latin typeface="Georgia" panose="02040502050405020303" pitchFamily="18" charset="0"/>
            </a:endParaRPr>
          </a:p>
          <a:p>
            <a:r>
              <a:rPr lang="en-US"/>
              <a:t> </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602569" y="928312"/>
            <a:ext cx="5910262" cy="483773"/>
          </a:xfrm>
        </p:spPr>
        <p:txBody>
          <a:bodyPr/>
          <a:lstStyle/>
          <a:p>
            <a:r>
              <a:rPr lang="en-US">
                <a:solidFill>
                  <a:srgbClr val="FFFFFF"/>
                </a:solidFill>
              </a:rPr>
              <a:t>service</a:t>
            </a:r>
          </a:p>
          <a:p>
            <a:r>
              <a:rPr lang="en-US" i="0" spc="300">
                <a:solidFill>
                  <a:srgbClr val="FFFFFF"/>
                </a:solidFill>
                <a:latin typeface="Arial" panose="020B0604020202020204" pitchFamily="34" charset="0"/>
              </a:rPr>
              <a:t>CHANGES</a:t>
            </a:r>
            <a:endParaRPr lang="en-US"/>
          </a:p>
        </p:txBody>
      </p:sp>
      <p:sp>
        <p:nvSpPr>
          <p:cNvPr id="10" name="Google Shape;57;p8">
            <a:extLst>
              <a:ext uri="{FF2B5EF4-FFF2-40B4-BE49-F238E27FC236}">
                <a16:creationId xmlns:a16="http://schemas.microsoft.com/office/drawing/2014/main" id="{E17ADA39-E04F-1A4D-A0F8-9BB0E1F35D9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10</a:t>
            </a:fld>
            <a:endParaRPr lang="en-US" sz="1100" b="1" i="0">
              <a:solidFill>
                <a:schemeClr val="bg1"/>
              </a:solidFill>
              <a:latin typeface="Arial" panose="020B0604020202020204" pitchFamily="34" charset="0"/>
              <a:cs typeface="Arial" panose="020B0604020202020204" pitchFamily="34" charset="0"/>
            </a:endParaRPr>
          </a:p>
        </p:txBody>
      </p:sp>
      <p:sp>
        <p:nvSpPr>
          <p:cNvPr id="14" name="Google Shape;115;p15">
            <a:extLst>
              <a:ext uri="{FF2B5EF4-FFF2-40B4-BE49-F238E27FC236}">
                <a16:creationId xmlns:a16="http://schemas.microsoft.com/office/drawing/2014/main" id="{D290CE25-1FCD-7E45-AB2A-BDCB9364F360}"/>
              </a:ext>
            </a:extLst>
          </p:cNvPr>
          <p:cNvSpPr txBox="1"/>
          <p:nvPr/>
        </p:nvSpPr>
        <p:spPr>
          <a:xfrm>
            <a:off x="602568" y="2949712"/>
            <a:ext cx="4858562" cy="3034452"/>
          </a:xfrm>
          <a:prstGeom prst="rect">
            <a:avLst/>
          </a:prstGeom>
          <a:noFill/>
          <a:ln>
            <a:noFill/>
          </a:ln>
        </p:spPr>
        <p:txBody>
          <a:bodyPr spcFirstLastPara="1" wrap="square" lIns="64283" tIns="32133" rIns="64283" bIns="32133" anchor="t" anchorCtr="0">
            <a:noAutofit/>
          </a:bodyPr>
          <a:lstStyle/>
          <a:p>
            <a:pPr>
              <a:buClr>
                <a:srgbClr val="000000"/>
              </a:buClr>
              <a:buSzPts val="5600"/>
            </a:pPr>
            <a:r>
              <a:rPr lang="en-US">
                <a:solidFill>
                  <a:schemeClr val="bg1"/>
                </a:solidFill>
                <a:latin typeface="Arial"/>
                <a:ea typeface="Arial"/>
                <a:cs typeface="Arial"/>
                <a:sym typeface="Arial"/>
              </a:rPr>
              <a:t>The following service adjustments are </a:t>
            </a:r>
            <a:r>
              <a:rPr lang="en-US" b="1">
                <a:solidFill>
                  <a:schemeClr val="accent2"/>
                </a:solidFill>
                <a:latin typeface="Arial"/>
                <a:ea typeface="Arial"/>
                <a:cs typeface="Arial"/>
                <a:sym typeface="Arial"/>
              </a:rPr>
              <a:t>proposed</a:t>
            </a:r>
            <a:r>
              <a:rPr lang="en-US">
                <a:solidFill>
                  <a:schemeClr val="bg1"/>
                </a:solidFill>
                <a:latin typeface="Arial"/>
                <a:ea typeface="Arial"/>
                <a:cs typeface="Arial"/>
                <a:sym typeface="Arial"/>
              </a:rPr>
              <a:t> to begin on Monday, May 1, 2023.  </a:t>
            </a:r>
            <a:endParaRPr lang="en-US">
              <a:solidFill>
                <a:schemeClr val="bg1"/>
              </a:solidFill>
              <a:latin typeface="Arial" panose="020B0604020202020204" pitchFamily="34" charset="0"/>
              <a:ea typeface="Arial"/>
              <a:cs typeface="Arial" panose="020B0604020202020204" pitchFamily="34" charset="0"/>
              <a:sym typeface="Arial"/>
            </a:endParaRPr>
          </a:p>
          <a:p>
            <a:pPr>
              <a:buSzPts val="5600"/>
            </a:pPr>
            <a:endParaRPr lang="en-US">
              <a:solidFill>
                <a:schemeClr val="bg1"/>
              </a:solidFill>
              <a:latin typeface="Arial"/>
              <a:ea typeface="Arial"/>
              <a:cs typeface="Arial"/>
              <a:sym typeface="Arial"/>
            </a:endParaRPr>
          </a:p>
          <a:p>
            <a:pPr>
              <a:buClr>
                <a:srgbClr val="000000"/>
              </a:buClr>
              <a:buSzPts val="5600"/>
            </a:pPr>
            <a:r>
              <a:rPr lang="en-US" i="1">
                <a:solidFill>
                  <a:schemeClr val="bg1"/>
                </a:solidFill>
                <a:latin typeface="Arial"/>
                <a:ea typeface="Arial"/>
                <a:cs typeface="Arial"/>
                <a:sym typeface="Arial"/>
              </a:rPr>
              <a:t>No final decisions have been made for the May 2023 Service Changes. </a:t>
            </a:r>
            <a:endParaRPr lang="en-US" sz="2400">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99778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graphicFrame>
        <p:nvGraphicFramePr>
          <p:cNvPr id="4"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2473437212"/>
              </p:ext>
            </p:extLst>
          </p:nvPr>
        </p:nvGraphicFramePr>
        <p:xfrm>
          <a:off x="811360" y="1187817"/>
          <a:ext cx="11048996" cy="5070479"/>
        </p:xfrm>
        <a:graphic>
          <a:graphicData uri="http://schemas.openxmlformats.org/drawingml/2006/table">
            <a:tbl>
              <a:tblPr firstRow="1" bandRow="1">
                <a:tableStyleId>{5C22544A-7EE6-4342-B048-85BDC9FD1C3A}</a:tableStyleId>
              </a:tblPr>
              <a:tblGrid>
                <a:gridCol w="1026583">
                  <a:extLst>
                    <a:ext uri="{9D8B030D-6E8A-4147-A177-3AD203B41FA5}">
                      <a16:colId xmlns:a16="http://schemas.microsoft.com/office/drawing/2014/main" val="1360787184"/>
                    </a:ext>
                  </a:extLst>
                </a:gridCol>
                <a:gridCol w="1598082">
                  <a:extLst>
                    <a:ext uri="{9D8B030D-6E8A-4147-A177-3AD203B41FA5}">
                      <a16:colId xmlns:a16="http://schemas.microsoft.com/office/drawing/2014/main" val="601143285"/>
                    </a:ext>
                  </a:extLst>
                </a:gridCol>
                <a:gridCol w="4254498">
                  <a:extLst>
                    <a:ext uri="{9D8B030D-6E8A-4147-A177-3AD203B41FA5}">
                      <a16:colId xmlns:a16="http://schemas.microsoft.com/office/drawing/2014/main" val="3075969240"/>
                    </a:ext>
                  </a:extLst>
                </a:gridCol>
                <a:gridCol w="4169833">
                  <a:extLst>
                    <a:ext uri="{9D8B030D-6E8A-4147-A177-3AD203B41FA5}">
                      <a16:colId xmlns:a16="http://schemas.microsoft.com/office/drawing/2014/main" val="2671875575"/>
                    </a:ext>
                  </a:extLst>
                </a:gridCol>
              </a:tblGrid>
              <a:tr h="301306">
                <a:tc>
                  <a:txBody>
                    <a:bodyPr/>
                    <a:lstStyle/>
                    <a:p>
                      <a:pPr algn="ctr"/>
                      <a:r>
                        <a:rPr lang="en-US" sz="1400" b="0" spc="300">
                          <a:latin typeface="Arial"/>
                          <a:cs typeface="Arial"/>
                        </a:rPr>
                        <a:t>LINES </a:t>
                      </a:r>
                      <a:endParaRPr lang="en-US" sz="1400" b="0" spc="300">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345835">
                <a:tc>
                  <a:txBody>
                    <a:bodyPr/>
                    <a:lstStyle/>
                    <a:p>
                      <a:pPr algn="ctr"/>
                      <a:r>
                        <a:rPr lang="en-US" sz="1200" spc="300">
                          <a:latin typeface="Arial"/>
                          <a:cs typeface="Arial"/>
                        </a:rPr>
                        <a:t>1</a:t>
                      </a:r>
                    </a:p>
                  </a:txBody>
                  <a:tcPr anchor="ctr">
                    <a:solidFill>
                      <a:schemeClr val="bg2"/>
                    </a:solidFill>
                  </a:tcPr>
                </a:tc>
                <a:tc>
                  <a:txBody>
                    <a:bodyPr/>
                    <a:lstStyle/>
                    <a:p>
                      <a:pPr algn="ctr"/>
                      <a:r>
                        <a:rPr lang="en-US" sz="1200" spc="0">
                          <a:latin typeface="Arial"/>
                          <a:cs typeface="Arial"/>
                        </a:rPr>
                        <a:t>Kenny</a:t>
                      </a:r>
                      <a:r>
                        <a:rPr lang="en-US" sz="1200" spc="0" baseline="0">
                          <a:latin typeface="Arial"/>
                          <a:cs typeface="Arial"/>
                        </a:rPr>
                        <a:t> / Livingston</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p>
                    <a:p>
                      <a:pPr marL="0" marR="0" lvl="0" indent="0" algn="l">
                        <a:lnSpc>
                          <a:spcPct val="100000"/>
                        </a:lnSpc>
                        <a:spcBef>
                          <a:spcPts val="0"/>
                        </a:spcBef>
                        <a:spcAft>
                          <a:spcPts val="800"/>
                        </a:spcAft>
                        <a:buNone/>
                      </a:pPr>
                      <a:r>
                        <a:rPr lang="en-US" sz="1000" b="0" i="0" u="none" strike="noStrike" baseline="0" noProof="0">
                          <a:effectLst/>
                          <a:latin typeface="Arial"/>
                        </a:rPr>
                        <a:t>15 minutes between Reynoldsburg and Riverside Hospital &amp; 30 minutes between Riverside Hospital and Carriage Place</a:t>
                      </a:r>
                      <a:r>
                        <a:rPr lang="en-US" sz="1000" b="1" i="0" u="none" strike="noStrike" baseline="0" noProof="0">
                          <a:effectLst/>
                          <a:latin typeface="Arial"/>
                        </a:rPr>
                        <a:t> 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Reynoldsburg and Riverside Hospital &amp; 40 minutes between Riverside Hospital and Carriage Place </a:t>
                      </a:r>
                      <a:r>
                        <a:rPr lang="en-US" sz="1000" b="1" i="0" u="none" strike="noStrike" baseline="0" noProof="0">
                          <a:effectLst/>
                          <a:latin typeface="Arial"/>
                        </a:rPr>
                        <a:t>on Sunday</a:t>
                      </a:r>
                      <a:endParaRPr lang="en-US" sz="1000" b="1"/>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baseline="0" noProof="0">
                          <a:effectLst/>
                          <a:latin typeface="Arial"/>
                        </a:rPr>
                        <a:t>20 minutes between Reynoldsburg and Riverside Hospital &amp; 40 minutes between Riverside Hospital and Carriage Place </a:t>
                      </a:r>
                      <a:r>
                        <a:rPr lang="en-US" sz="1000" b="1" i="0" u="none" strike="noStrike" baseline="0" noProof="0">
                          <a:effectLst/>
                          <a:latin typeface="Arial"/>
                        </a:rPr>
                        <a:t>on Saturday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u="none" strike="noStrike" baseline="0" noProof="0">
                        <a:effectLst/>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4196701341"/>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0">
                          <a:latin typeface="Arial"/>
                          <a:cs typeface="Arial"/>
                        </a:rPr>
                        <a:t>E Main</a:t>
                      </a:r>
                      <a:r>
                        <a:rPr lang="en-US" sz="1200" spc="0" baseline="0">
                          <a:latin typeface="Arial"/>
                          <a:cs typeface="Arial"/>
                        </a:rPr>
                        <a:t> / N High</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Westview Turnaround and Great Eastern &amp; 30 minutes between Great Eastern and Main &amp; Hanson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Westview Turnaround and Great Eastern &amp; 40 minutes between Great Eastern and Main &amp; Hanson </a:t>
                      </a:r>
                      <a:r>
                        <a:rPr lang="en-US" sz="1000" b="1" i="0" u="none" strike="noStrike" baseline="0" noProof="0">
                          <a:effectLst/>
                          <a:latin typeface="Arial"/>
                        </a:rPr>
                        <a:t>on</a:t>
                      </a:r>
                      <a:r>
                        <a:rPr lang="en-US" sz="1000" b="0" i="0" u="none" strike="noStrike" baseline="0" noProof="0">
                          <a:effectLst/>
                          <a:latin typeface="Arial"/>
                        </a:rPr>
                        <a:t> </a:t>
                      </a:r>
                      <a:r>
                        <a:rPr lang="en-US" sz="1000" b="1" i="0" u="none" strike="noStrike" baseline="0" noProof="0">
                          <a:effectLst/>
                          <a:latin typeface="Arial"/>
                        </a:rPr>
                        <a:t>Sunday</a:t>
                      </a:r>
                      <a:endParaRPr lang="en-US" sz="1000" b="1"/>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a:lnSpc>
                          <a:spcPct val="100000"/>
                        </a:lnSpc>
                        <a:spcBef>
                          <a:spcPts val="0"/>
                        </a:spcBef>
                        <a:spcAft>
                          <a:spcPts val="800"/>
                        </a:spcAft>
                        <a:buNone/>
                      </a:pPr>
                      <a:r>
                        <a:rPr lang="en-US" sz="1000" b="0" i="0" u="none" strike="noStrike" baseline="0" noProof="0">
                          <a:effectLst/>
                          <a:latin typeface="Arial"/>
                        </a:rPr>
                        <a:t>20 minutes between Westview Turnaround and Great Eastern &amp; 40 minutes between Great Eastern and Main &amp; Hanson </a:t>
                      </a:r>
                      <a:r>
                        <a:rPr lang="en-US" sz="1000" b="1" i="0" u="none" strike="noStrike" baseline="0" noProof="0">
                          <a:effectLst/>
                          <a:latin typeface="Arial"/>
                        </a:rPr>
                        <a:t>on</a:t>
                      </a:r>
                      <a:r>
                        <a:rPr lang="en-US" sz="1000" b="0" i="0" u="none" strike="noStrike" baseline="0" noProof="0">
                          <a:effectLst/>
                          <a:latin typeface="Arial"/>
                        </a:rPr>
                        <a:t> </a:t>
                      </a:r>
                      <a:r>
                        <a:rPr lang="en-US" sz="1000" b="1" i="0" u="none" strike="noStrike" baseline="0" noProof="0">
                          <a:effectLst/>
                          <a:latin typeface="Arial"/>
                        </a:rPr>
                        <a:t>Saturday</a:t>
                      </a:r>
                      <a:endParaRPr lang="en-US" sz="10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3972111003"/>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300">
                          <a:latin typeface="Arial"/>
                          <a:cs typeface="Arial"/>
                        </a:rPr>
                        <a:t>10</a:t>
                      </a:r>
                    </a:p>
                  </a:txBody>
                  <a:tcPr anchor="ctr">
                    <a:solidFill>
                      <a:schemeClr val="bg2"/>
                    </a:solidFill>
                  </a:tcPr>
                </a:tc>
                <a:tc>
                  <a:txBody>
                    <a:bodyPr/>
                    <a:lstStyle/>
                    <a:p>
                      <a:pPr algn="ctr"/>
                      <a:r>
                        <a:rPr lang="en-US" sz="1200" spc="0">
                          <a:latin typeface="Arial"/>
                          <a:cs typeface="Arial"/>
                        </a:rPr>
                        <a:t>E Broad</a:t>
                      </a:r>
                      <a:r>
                        <a:rPr lang="en-US" sz="1200" spc="0" baseline="0">
                          <a:latin typeface="Arial"/>
                          <a:cs typeface="Arial"/>
                        </a:rPr>
                        <a:t> / W Broad</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30 minutes between Mt. Carmel and Limited Brands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40 minutes between Mt. Carmel and Limited Brands </a:t>
                      </a:r>
                      <a:r>
                        <a:rPr lang="en-US" sz="1000" b="1" i="0" u="none" strike="noStrike" baseline="0" noProof="0">
                          <a:effectLst/>
                          <a:latin typeface="Arial"/>
                        </a:rPr>
                        <a:t>on Sunday</a:t>
                      </a:r>
                      <a:endParaRPr lang="en-US" sz="1000" b="0"/>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a:lnSpc>
                          <a:spcPct val="100000"/>
                        </a:lnSpc>
                        <a:spcBef>
                          <a:spcPts val="0"/>
                        </a:spcBef>
                        <a:spcAft>
                          <a:spcPts val="800"/>
                        </a:spcAft>
                        <a:buNone/>
                      </a:pPr>
                      <a:r>
                        <a:rPr lang="en-US" sz="1000" b="0" i="0" u="none" strike="noStrike" baseline="0" noProof="0">
                          <a:effectLst/>
                          <a:latin typeface="Arial"/>
                        </a:rPr>
                        <a:t>20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40 minutes between Mt. Carmel and Limited Brands </a:t>
                      </a:r>
                      <a:r>
                        <a:rPr lang="en-US" sz="1000" b="1" i="0" u="none" strike="noStrike" baseline="0" noProof="0">
                          <a:effectLst/>
                          <a:latin typeface="Arial"/>
                        </a:rPr>
                        <a:t>on Saturday</a:t>
                      </a:r>
                      <a:endParaRPr lang="en-US" sz="10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2338463830"/>
                  </a:ext>
                </a:extLst>
              </a:tr>
              <a:tr h="1139948">
                <a:tc gridSpan="2">
                  <a:txBody>
                    <a:bodyPr/>
                    <a:lstStyle/>
                    <a:p>
                      <a:pPr marL="457200" lvl="1" indent="0" algn="l" defTabSz="914400">
                        <a:lnSpc>
                          <a:spcPct val="100000"/>
                        </a:lnSpc>
                        <a:spcBef>
                          <a:spcPts val="0"/>
                        </a:spcBef>
                        <a:spcAft>
                          <a:spcPts val="0"/>
                        </a:spcAft>
                        <a:buNone/>
                        <a:tabLst/>
                        <a:defRPr/>
                      </a:pPr>
                      <a:r>
                        <a:rPr lang="en-US" sz="1200" spc="300">
                          <a:latin typeface="Arial"/>
                          <a:cs typeface="Arial"/>
                        </a:rPr>
                        <a:t>CMAX</a:t>
                      </a:r>
                    </a:p>
                  </a:txBody>
                  <a:tcPr anchor="ctr">
                    <a:solidFill>
                      <a:schemeClr val="bg2"/>
                    </a:solidFill>
                  </a:tcPr>
                </a:tc>
                <a:tc hMerge="1">
                  <a:txBody>
                    <a:bodyPr/>
                    <a:lstStyle/>
                    <a:p>
                      <a:pPr lvl="0" algn="ctr">
                        <a:buNone/>
                      </a:pPr>
                      <a:endParaRPr lang="en-US" sz="1100" spc="0" baseline="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 a.m.</a:t>
                      </a:r>
                      <a:endParaRPr lang="en-US" sz="1000" b="0" i="0" u="none" strike="noStrike" baseline="0" noProof="0">
                        <a:effectLst/>
                      </a:endParaRPr>
                    </a:p>
                    <a:p>
                      <a:pPr marL="0" marR="0" lvl="0" indent="0" algn="l">
                        <a:lnSpc>
                          <a:spcPct val="100000"/>
                        </a:lnSpc>
                        <a:spcBef>
                          <a:spcPts val="0"/>
                        </a:spcBef>
                        <a:spcAft>
                          <a:spcPts val="800"/>
                        </a:spcAft>
                        <a:buNone/>
                      </a:pPr>
                      <a:r>
                        <a:rPr lang="en-US" sz="1000" b="0" i="0" u="none" strike="noStrike" baseline="0" noProof="0">
                          <a:effectLst/>
                          <a:latin typeface="Arial"/>
                        </a:rPr>
                        <a:t>15 minutes between downtown and Northland Transit Center &amp; 30 minutes between Northland and Westerville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downtown and Northland Transit Center &amp; 40 minutes between Northland and Westerville </a:t>
                      </a:r>
                      <a:r>
                        <a:rPr lang="en-US" sz="1000" b="1" i="0" u="none" strike="noStrike" baseline="0" noProof="0">
                          <a:effectLst/>
                          <a:latin typeface="Arial"/>
                        </a:rPr>
                        <a:t>on Sunday</a:t>
                      </a:r>
                      <a:endParaRPr lang="en-US"/>
                    </a:p>
                  </a:txBody>
                  <a:tcPr marL="68580" marR="685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effectLst/>
                          <a:latin typeface="Arial"/>
                          <a:cs typeface="Arial"/>
                        </a:rPr>
                        <a:t>No change to weekday service</a:t>
                      </a:r>
                    </a:p>
                    <a:p>
                      <a:pPr marL="0" marR="0" lvl="0" indent="0" algn="l">
                        <a:lnSpc>
                          <a:spcPct val="100000"/>
                        </a:lnSpc>
                        <a:spcBef>
                          <a:spcPts val="0"/>
                        </a:spcBef>
                        <a:spcAft>
                          <a:spcPts val="0"/>
                        </a:spcAft>
                        <a:buClrTx/>
                        <a:buSzTx/>
                        <a:buFontTx/>
                        <a:buNone/>
                      </a:pPr>
                      <a:endParaRPr lang="en-US" sz="1000" b="0">
                        <a:effectLst/>
                        <a:latin typeface="Arial"/>
                        <a:cs typeface="Arial"/>
                      </a:endParaRPr>
                    </a:p>
                    <a:p>
                      <a:pPr marL="0" marR="0" lvl="0" indent="0" algn="l">
                        <a:lnSpc>
                          <a:spcPct val="100000"/>
                        </a:lnSpc>
                        <a:spcBef>
                          <a:spcPts val="0"/>
                        </a:spcBef>
                        <a:spcAft>
                          <a:spcPts val="800"/>
                        </a:spcAft>
                        <a:buNone/>
                      </a:pPr>
                      <a:r>
                        <a:rPr lang="en-US" sz="1000" b="0" i="0" u="none" strike="noStrike" baseline="0" noProof="0">
                          <a:effectLst/>
                          <a:latin typeface="Arial"/>
                        </a:rPr>
                        <a:t>20 minutes between downtown and Northland Transit Center &amp; 40 minutes between Northland and Westerville </a:t>
                      </a:r>
                      <a:r>
                        <a:rPr lang="en-US" sz="1000" b="1" i="0" u="none" strike="noStrike" baseline="0" noProof="0">
                          <a:effectLst/>
                          <a:latin typeface="Arial"/>
                        </a:rPr>
                        <a:t>on Saturday</a:t>
                      </a: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effectLst/>
                          <a:latin typeface="Arial"/>
                          <a:cs typeface="Arial"/>
                        </a:rPr>
                        <a:t>30 minutes </a:t>
                      </a:r>
                      <a:r>
                        <a:rPr lang="en-US" sz="1000" b="1">
                          <a:effectLst/>
                          <a:latin typeface="Arial"/>
                          <a:cs typeface="Arial"/>
                        </a:rPr>
                        <a:t>on</a:t>
                      </a:r>
                      <a:r>
                        <a:rPr lang="en-US" sz="1000" b="0" baseline="0">
                          <a:effectLst/>
                          <a:latin typeface="Arial"/>
                          <a:cs typeface="Arial"/>
                        </a:rPr>
                        <a:t> </a:t>
                      </a:r>
                      <a:r>
                        <a:rPr lang="en-US" sz="1000" b="1">
                          <a:effectLst/>
                          <a:latin typeface="Arial"/>
                          <a:cs typeface="Arial"/>
                        </a:rPr>
                        <a:t>Sunday.</a:t>
                      </a:r>
                      <a:r>
                        <a:rPr lang="en-US" sz="1000" b="1" baseline="0">
                          <a:effectLst/>
                          <a:latin typeface="Arial"/>
                          <a:cs typeface="Arial"/>
                        </a:rPr>
                        <a:t> </a:t>
                      </a:r>
                      <a:r>
                        <a:rPr lang="en-US" sz="1000" b="0" baseline="0">
                          <a:effectLst/>
                          <a:latin typeface="Arial"/>
                          <a:cs typeface="Arial"/>
                        </a:rPr>
                        <a:t>Vehicles would not short turn</a:t>
                      </a:r>
                      <a:endParaRPr lang="en-US" sz="1000" b="0">
                        <a:effectLst/>
                        <a:latin typeface="Arial"/>
                        <a:cs typeface="Arial"/>
                      </a:endParaRPr>
                    </a:p>
                  </a:txBody>
                  <a:tcPr marL="68580" marR="68580" anchor="ctr">
                    <a:solidFill>
                      <a:schemeClr val="bg2"/>
                    </a:solidFill>
                  </a:tcPr>
                </a:tc>
                <a:extLst>
                  <a:ext uri="{0D108BD9-81ED-4DB2-BD59-A6C34878D82A}">
                    <a16:rowId xmlns:a16="http://schemas.microsoft.com/office/drawing/2014/main" val="1418278305"/>
                  </a:ext>
                </a:extLst>
              </a:tr>
            </a:tbl>
          </a:graphicData>
        </a:graphic>
      </p:graphicFrame>
      <p:sp>
        <p:nvSpPr>
          <p:cNvPr id="8" name="Title 1">
            <a:extLst>
              <a:ext uri="{FF2B5EF4-FFF2-40B4-BE49-F238E27FC236}">
                <a16:creationId xmlns:a16="http://schemas.microsoft.com/office/drawing/2014/main" id="{3590FBB4-4E6E-1579-91EA-B6A58E77F8D7}"/>
              </a:ext>
            </a:extLst>
          </p:cNvPr>
          <p:cNvSpPr txBox="1">
            <a:spLocks/>
          </p:cNvSpPr>
          <p:nvPr/>
        </p:nvSpPr>
        <p:spPr>
          <a:xfrm>
            <a:off x="732139" y="303071"/>
            <a:ext cx="10515600" cy="651156"/>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latin typeface="Arial"/>
                <a:cs typeface="Arial"/>
              </a:rPr>
              <a:t>Frequency Adjustments</a:t>
            </a:r>
            <a:endParaRPr lang="en-US"/>
          </a:p>
        </p:txBody>
      </p:sp>
    </p:spTree>
    <p:extLst>
      <p:ext uri="{BB962C8B-B14F-4D97-AF65-F5344CB8AC3E}">
        <p14:creationId xmlns:p14="http://schemas.microsoft.com/office/powerpoint/2010/main" val="1192182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endParaRPr lang="en-US"/>
          </a:p>
        </p:txBody>
      </p:sp>
      <p:sp>
        <p:nvSpPr>
          <p:cNvPr id="6" name="Text Placeholder 3">
            <a:extLst>
              <a:ext uri="{FF2B5EF4-FFF2-40B4-BE49-F238E27FC236}">
                <a16:creationId xmlns:a16="http://schemas.microsoft.com/office/drawing/2014/main" id="{2E1BF948-A6A6-2C5C-B9BF-9369FD991FF5}"/>
              </a:ext>
            </a:extLst>
          </p:cNvPr>
          <p:cNvSpPr txBox="1">
            <a:spLocks/>
          </p:cNvSpPr>
          <p:nvPr/>
        </p:nvSpPr>
        <p:spPr>
          <a:xfrm>
            <a:off x="908762" y="5697820"/>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p>
          <a:p>
            <a:pPr marL="0" indent="0">
              <a:buNone/>
            </a:pPr>
            <a:r>
              <a:rPr lang="en-US" sz="1400">
                <a:solidFill>
                  <a:schemeClr val="accent2"/>
                </a:solidFill>
                <a:latin typeface="Arial"/>
                <a:ea typeface="Roboto"/>
                <a:cs typeface="Arial"/>
              </a:rPr>
              <a:t>	All changes are proposed. No final decisions have been made for the May 2023 Service Changes.</a:t>
            </a:r>
          </a:p>
        </p:txBody>
      </p:sp>
      <p:sp>
        <p:nvSpPr>
          <p:cNvPr id="8" name="Title 1"/>
          <p:cNvSpPr>
            <a:spLocks noGrp="1"/>
          </p:cNvSpPr>
          <p:nvPr>
            <p:ph type="title"/>
          </p:nvPr>
        </p:nvSpPr>
        <p:spPr>
          <a:xfrm>
            <a:off x="801464" y="474413"/>
            <a:ext cx="10515600" cy="651156"/>
          </a:xfrm>
        </p:spPr>
        <p:txBody>
          <a:bodyPr lIns="91440" tIns="45720" rIns="91440" bIns="45720" anchor="t"/>
          <a:lstStyle/>
          <a:p>
            <a:r>
              <a:rPr lang="en-US">
                <a:latin typeface="Arial"/>
                <a:cs typeface="Arial"/>
              </a:rPr>
              <a:t>Frequency Adjustments</a:t>
            </a:r>
            <a:endParaRPr lang="en-US"/>
          </a:p>
        </p:txBody>
      </p:sp>
      <p:graphicFrame>
        <p:nvGraphicFramePr>
          <p:cNvPr id="10"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3205515777"/>
              </p:ext>
            </p:extLst>
          </p:nvPr>
        </p:nvGraphicFramePr>
        <p:xfrm>
          <a:off x="801464" y="1295362"/>
          <a:ext cx="10931835" cy="2518557"/>
        </p:xfrm>
        <a:graphic>
          <a:graphicData uri="http://schemas.openxmlformats.org/drawingml/2006/table">
            <a:tbl>
              <a:tblPr firstRow="1" bandRow="1">
                <a:tableStyleId>{5C22544A-7EE6-4342-B048-85BDC9FD1C3A}</a:tableStyleId>
              </a:tblPr>
              <a:tblGrid>
                <a:gridCol w="1445977">
                  <a:extLst>
                    <a:ext uri="{9D8B030D-6E8A-4147-A177-3AD203B41FA5}">
                      <a16:colId xmlns:a16="http://schemas.microsoft.com/office/drawing/2014/main" val="1360787184"/>
                    </a:ext>
                  </a:extLst>
                </a:gridCol>
                <a:gridCol w="1994053">
                  <a:extLst>
                    <a:ext uri="{9D8B030D-6E8A-4147-A177-3AD203B41FA5}">
                      <a16:colId xmlns:a16="http://schemas.microsoft.com/office/drawing/2014/main" val="601143285"/>
                    </a:ext>
                  </a:extLst>
                </a:gridCol>
                <a:gridCol w="3878435">
                  <a:extLst>
                    <a:ext uri="{9D8B030D-6E8A-4147-A177-3AD203B41FA5}">
                      <a16:colId xmlns:a16="http://schemas.microsoft.com/office/drawing/2014/main" val="3075969240"/>
                    </a:ext>
                  </a:extLst>
                </a:gridCol>
                <a:gridCol w="3613370">
                  <a:extLst>
                    <a:ext uri="{9D8B030D-6E8A-4147-A177-3AD203B41FA5}">
                      <a16:colId xmlns:a16="http://schemas.microsoft.com/office/drawing/2014/main" val="2671875575"/>
                    </a:ext>
                  </a:extLst>
                </a:gridCol>
              </a:tblGrid>
              <a:tr h="324278">
                <a:tc>
                  <a:txBody>
                    <a:bodyPr/>
                    <a:lstStyle/>
                    <a:p>
                      <a:pPr algn="ctr"/>
                      <a:r>
                        <a:rPr lang="en-US" sz="1400" b="0" spc="300">
                          <a:latin typeface="Arial"/>
                          <a:cs typeface="Arial"/>
                        </a:rPr>
                        <a:t>LINES</a:t>
                      </a: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167400">
                <a:tc>
                  <a:txBody>
                    <a:bodyPr/>
                    <a:lstStyle/>
                    <a:p>
                      <a:pPr marL="0" marR="0" lvl="0" indent="0" algn="ctr" defTabSz="914400" rtl="0">
                        <a:lnSpc>
                          <a:spcPct val="100000"/>
                        </a:lnSpc>
                        <a:spcBef>
                          <a:spcPts val="0"/>
                        </a:spcBef>
                        <a:spcAft>
                          <a:spcPts val="0"/>
                        </a:spcAft>
                        <a:buClrTx/>
                        <a:buSzTx/>
                        <a:buFontTx/>
                        <a:buNone/>
                        <a:tabLst/>
                        <a:defRPr/>
                      </a:pPr>
                      <a:r>
                        <a:rPr lang="en-US" sz="1200" spc="300">
                          <a:latin typeface="Arial"/>
                          <a:cs typeface="Arial"/>
                        </a:rPr>
                        <a:t>8</a:t>
                      </a: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200" spc="0">
                          <a:latin typeface="Arial"/>
                          <a:cs typeface="Arial"/>
                        </a:rPr>
                        <a:t>Karl / S High </a:t>
                      </a:r>
                      <a:r>
                        <a:rPr lang="en-US" sz="1200" spc="0" baseline="0">
                          <a:latin typeface="Arial"/>
                          <a:cs typeface="Arial"/>
                        </a:rPr>
                        <a:t>/ Parsons</a:t>
                      </a:r>
                      <a:endParaRPr lang="en-US" sz="12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50" b="0">
                          <a:effectLst/>
                          <a:latin typeface="Arial"/>
                          <a:cs typeface="Arial"/>
                        </a:rPr>
                        <a:t>15 minutes between Boardwalk &amp; </a:t>
                      </a:r>
                      <a:r>
                        <a:rPr lang="en-US" sz="1050" b="0" err="1">
                          <a:effectLst/>
                          <a:latin typeface="Arial"/>
                          <a:cs typeface="Arial"/>
                        </a:rPr>
                        <a:t>Shapter</a:t>
                      </a:r>
                      <a:r>
                        <a:rPr lang="en-US" sz="1050" b="0" baseline="0">
                          <a:effectLst/>
                          <a:latin typeface="Arial"/>
                          <a:cs typeface="Arial"/>
                        </a:rPr>
                        <a:t> and downtown </a:t>
                      </a:r>
                      <a:r>
                        <a:rPr lang="en-US" sz="1050" b="0">
                          <a:effectLst/>
                          <a:latin typeface="Arial"/>
                          <a:cs typeface="Arial"/>
                        </a:rPr>
                        <a:t>&amp; 30 </a:t>
                      </a:r>
                      <a:r>
                        <a:rPr lang="en-US" sz="1050">
                          <a:effectLst/>
                          <a:latin typeface="Arial"/>
                          <a:cs typeface="Arial"/>
                        </a:rPr>
                        <a:t>minutes south of downtown </a:t>
                      </a:r>
                      <a:r>
                        <a:rPr lang="en-US" sz="1050" b="1">
                          <a:effectLst/>
                          <a:latin typeface="Arial"/>
                          <a:cs typeface="Arial"/>
                        </a:rPr>
                        <a:t>seven days a week</a:t>
                      </a:r>
                      <a:endParaRPr lang="en-US" sz="1050" b="1"/>
                    </a:p>
                  </a:txBody>
                  <a:tcPr marL="68580" marR="68580" anchor="ctr">
                    <a:solidFill>
                      <a:schemeClr val="bg2"/>
                    </a:solidFill>
                  </a:tcPr>
                </a:tc>
                <a:tc>
                  <a:txBody>
                    <a:bodyPr/>
                    <a:lstStyle/>
                    <a:p>
                      <a:pPr marL="0" marR="0" lvl="0" indent="0" algn="l" rtl="0">
                        <a:lnSpc>
                          <a:spcPct val="100000"/>
                        </a:lnSpc>
                        <a:spcBef>
                          <a:spcPts val="0"/>
                        </a:spcBef>
                        <a:spcAft>
                          <a:spcPts val="0"/>
                        </a:spcAft>
                        <a:buClrTx/>
                        <a:buSzTx/>
                        <a:buFontTx/>
                        <a:buNone/>
                      </a:pPr>
                      <a:r>
                        <a:rPr lang="en-US" sz="1100" b="0">
                          <a:effectLst/>
                          <a:latin typeface="Arial"/>
                          <a:cs typeface="Arial"/>
                        </a:rPr>
                        <a:t>20 minutes between Boardwalk &amp; </a:t>
                      </a:r>
                      <a:r>
                        <a:rPr lang="en-US" sz="1100" b="0" err="1">
                          <a:effectLst/>
                          <a:latin typeface="Arial"/>
                          <a:cs typeface="Arial"/>
                        </a:rPr>
                        <a:t>Shapter</a:t>
                      </a:r>
                      <a:r>
                        <a:rPr lang="en-US" sz="1100" b="0" baseline="0">
                          <a:effectLst/>
                          <a:latin typeface="Arial"/>
                          <a:cs typeface="Arial"/>
                        </a:rPr>
                        <a:t> and downtown </a:t>
                      </a:r>
                      <a:r>
                        <a:rPr lang="en-US" sz="1100" b="0">
                          <a:effectLst/>
                          <a:latin typeface="Arial"/>
                          <a:cs typeface="Arial"/>
                        </a:rPr>
                        <a:t>&amp; 40</a:t>
                      </a:r>
                      <a:r>
                        <a:rPr lang="en-US" sz="1100">
                          <a:effectLst/>
                          <a:latin typeface="Arial"/>
                          <a:cs typeface="Arial"/>
                        </a:rPr>
                        <a:t> minutes south of downtown </a:t>
                      </a:r>
                      <a:r>
                        <a:rPr lang="en-US" sz="1100" b="1">
                          <a:effectLst/>
                          <a:latin typeface="Arial"/>
                          <a:cs typeface="Arial"/>
                        </a:rPr>
                        <a:t>Monday through Saturday </a:t>
                      </a:r>
                      <a:endParaRPr lang="en-US" sz="1100"/>
                    </a:p>
                    <a:p>
                      <a:pPr marL="0" marR="0" lvl="0" indent="0" algn="l" rtl="0">
                        <a:lnSpc>
                          <a:spcPct val="100000"/>
                        </a:lnSpc>
                        <a:spcBef>
                          <a:spcPts val="0"/>
                        </a:spcBef>
                        <a:spcAft>
                          <a:spcPts val="0"/>
                        </a:spcAft>
                        <a:buClrTx/>
                        <a:buSzTx/>
                        <a:buFontTx/>
                        <a:buNone/>
                      </a:pPr>
                      <a:endParaRPr lang="en-US" sz="1100">
                        <a:effectLst/>
                        <a:latin typeface="Arial"/>
                        <a:cs typeface="Arial"/>
                      </a:endParaRPr>
                    </a:p>
                    <a:p>
                      <a:pPr marL="0" marR="0" lvl="0" indent="0" algn="l">
                        <a:lnSpc>
                          <a:spcPct val="100000"/>
                        </a:lnSpc>
                        <a:spcBef>
                          <a:spcPts val="0"/>
                        </a:spcBef>
                        <a:spcAft>
                          <a:spcPts val="0"/>
                        </a:spcAft>
                        <a:buNone/>
                      </a:pPr>
                      <a:r>
                        <a:rPr lang="en-US" sz="1100" b="0" i="0" u="none" strike="noStrike" noProof="0">
                          <a:effectLst/>
                          <a:latin typeface="Arial"/>
                        </a:rPr>
                        <a:t>30 minutes between Boardwalk &amp; </a:t>
                      </a:r>
                      <a:r>
                        <a:rPr lang="en-US" sz="1100" b="0" i="0" u="none" strike="noStrike" noProof="0" err="1">
                          <a:effectLst/>
                          <a:latin typeface="Arial"/>
                        </a:rPr>
                        <a:t>Shapter</a:t>
                      </a:r>
                      <a:r>
                        <a:rPr lang="en-US" sz="1100" b="0" i="0" u="none" strike="noStrike" baseline="0" noProof="0">
                          <a:effectLst/>
                          <a:latin typeface="Arial"/>
                        </a:rPr>
                        <a:t> and downtown &amp; 60 minutes south of downtown </a:t>
                      </a:r>
                      <a:r>
                        <a:rPr lang="en-US" sz="1100" b="1" i="0" u="none" strike="noStrike" baseline="0" noProof="0">
                          <a:effectLst/>
                          <a:latin typeface="Arial"/>
                        </a:rPr>
                        <a:t>on Sunday</a:t>
                      </a:r>
                      <a:endParaRPr lang="en-US" sz="1100"/>
                    </a:p>
                  </a:txBody>
                  <a:tcPr marL="68580" marR="68580" anchor="ctr">
                    <a:solidFill>
                      <a:schemeClr val="bg2"/>
                    </a:solidFill>
                  </a:tcPr>
                </a:tc>
                <a:extLst>
                  <a:ext uri="{0D108BD9-81ED-4DB2-BD59-A6C34878D82A}">
                    <a16:rowId xmlns:a16="http://schemas.microsoft.com/office/drawing/2014/main" val="3811073904"/>
                  </a:ext>
                </a:extLst>
              </a:tr>
              <a:tr h="1026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30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spc="0">
                          <a:latin typeface="Arial"/>
                          <a:cs typeface="Arial"/>
                        </a:rPr>
                        <a:t>OSU-</a:t>
                      </a:r>
                      <a:r>
                        <a:rPr lang="en-US" sz="1200" spc="0" baseline="0">
                          <a:latin typeface="Arial"/>
                          <a:cs typeface="Arial"/>
                        </a:rPr>
                        <a:t>Rickenbacker</a:t>
                      </a:r>
                      <a:endParaRPr lang="en-US" sz="1200" spc="300">
                        <a:latin typeface="Arial"/>
                        <a:cs typeface="Arial"/>
                      </a:endParaRPr>
                    </a:p>
                  </a:txBody>
                  <a:tcPr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000" b="0">
                          <a:effectLst/>
                          <a:latin typeface="Arial"/>
                          <a:cs typeface="Arial"/>
                        </a:rPr>
                        <a:t>1</a:t>
                      </a:r>
                      <a:r>
                        <a:rPr lang="en-US" sz="1050" b="0">
                          <a:effectLst/>
                          <a:latin typeface="Arial"/>
                          <a:cs typeface="Arial"/>
                        </a:rPr>
                        <a:t>5 minutes south of Broad Street and 30 </a:t>
                      </a:r>
                      <a:r>
                        <a:rPr lang="en-US" sz="1050">
                          <a:effectLst/>
                          <a:latin typeface="Arial"/>
                          <a:cs typeface="Arial"/>
                        </a:rPr>
                        <a:t>minutes remainder </a:t>
                      </a:r>
                      <a:r>
                        <a:rPr lang="en-US" sz="1050" b="1">
                          <a:effectLst/>
                          <a:latin typeface="Arial"/>
                          <a:cs typeface="Arial"/>
                        </a:rPr>
                        <a:t>Monday through Friday</a:t>
                      </a:r>
                    </a:p>
                    <a:p>
                      <a:pPr marL="0" marR="0" lvl="0" indent="0" algn="l">
                        <a:lnSpc>
                          <a:spcPct val="100000"/>
                        </a:lnSpc>
                        <a:spcBef>
                          <a:spcPts val="0"/>
                        </a:spcBef>
                        <a:spcAft>
                          <a:spcPts val="800"/>
                        </a:spcAft>
                        <a:buClrTx/>
                        <a:buSzTx/>
                        <a:buFontTx/>
                        <a:buNone/>
                      </a:pPr>
                      <a:r>
                        <a:rPr lang="en-US" sz="1050" b="0" baseline="0">
                          <a:effectLst/>
                          <a:latin typeface="Arial"/>
                          <a:cs typeface="Arial"/>
                        </a:rPr>
                        <a:t>30 minutes </a:t>
                      </a:r>
                      <a:r>
                        <a:rPr lang="en-US" sz="1050" b="1" baseline="0">
                          <a:effectLst/>
                          <a:latin typeface="Arial"/>
                          <a:cs typeface="Arial"/>
                        </a:rPr>
                        <a:t>Saturday</a:t>
                      </a:r>
                    </a:p>
                    <a:p>
                      <a:pPr marL="0" marR="0" lvl="0" indent="0" algn="l">
                        <a:lnSpc>
                          <a:spcPct val="100000"/>
                        </a:lnSpc>
                        <a:spcBef>
                          <a:spcPts val="0"/>
                        </a:spcBef>
                        <a:spcAft>
                          <a:spcPts val="800"/>
                        </a:spcAft>
                        <a:buClrTx/>
                        <a:buSzTx/>
                        <a:buFontTx/>
                        <a:buNone/>
                      </a:pPr>
                      <a:r>
                        <a:rPr lang="en-US" sz="1050" b="0" i="0" u="none" strike="noStrike" baseline="0" noProof="0">
                          <a:effectLst/>
                          <a:latin typeface="Arial"/>
                        </a:rPr>
                        <a:t>40 minutes </a:t>
                      </a:r>
                      <a:r>
                        <a:rPr lang="en-US" sz="1050" b="1" baseline="0">
                          <a:effectLst/>
                          <a:latin typeface="Arial"/>
                          <a:cs typeface="Arial"/>
                        </a:rPr>
                        <a:t>Sunday</a:t>
                      </a:r>
                      <a:endParaRPr lang="en-US" sz="1050" b="1">
                        <a:effectLst/>
                        <a:latin typeface="Arial"/>
                        <a:cs typeface="Arial"/>
                      </a:endParaRPr>
                    </a:p>
                  </a:txBody>
                  <a:tcPr marL="68580" marR="68580"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100" b="1">
                          <a:effectLst/>
                          <a:latin typeface="Arial"/>
                          <a:cs typeface="Arial"/>
                        </a:rPr>
                        <a:t>No change</a:t>
                      </a:r>
                      <a:r>
                        <a:rPr lang="en-US" sz="1100" b="1" baseline="0">
                          <a:effectLst/>
                          <a:latin typeface="Arial"/>
                          <a:cs typeface="Arial"/>
                        </a:rPr>
                        <a:t> to service Monday-Saturday</a:t>
                      </a:r>
                      <a:endParaRPr lang="en-US" sz="1100"/>
                    </a:p>
                    <a:p>
                      <a:pPr marL="0" marR="0" lvl="0" indent="0" algn="l">
                        <a:lnSpc>
                          <a:spcPct val="100000"/>
                        </a:lnSpc>
                        <a:spcBef>
                          <a:spcPts val="0"/>
                        </a:spcBef>
                        <a:spcAft>
                          <a:spcPts val="800"/>
                        </a:spcAft>
                        <a:buClrTx/>
                        <a:buSzTx/>
                        <a:buFontTx/>
                        <a:buNone/>
                      </a:pPr>
                      <a:r>
                        <a:rPr lang="en-US" sz="1100" b="1" baseline="0">
                          <a:effectLst/>
                          <a:latin typeface="Arial"/>
                          <a:cs typeface="Arial"/>
                        </a:rPr>
                        <a:t>30</a:t>
                      </a:r>
                      <a:r>
                        <a:rPr lang="en-US" sz="1100" baseline="0">
                          <a:effectLst/>
                          <a:latin typeface="Arial"/>
                          <a:cs typeface="Arial"/>
                        </a:rPr>
                        <a:t> minutes on Sunday</a:t>
                      </a:r>
                    </a:p>
                  </a:txBody>
                  <a:tcPr marL="68580" marR="68580" anchor="ctr">
                    <a:solidFill>
                      <a:schemeClr val="bg2"/>
                    </a:solidFill>
                  </a:tcPr>
                </a:tc>
                <a:extLst>
                  <a:ext uri="{0D108BD9-81ED-4DB2-BD59-A6C34878D82A}">
                    <a16:rowId xmlns:a16="http://schemas.microsoft.com/office/drawing/2014/main" val="442630432"/>
                  </a:ext>
                </a:extLst>
              </a:tr>
            </a:tbl>
          </a:graphicData>
        </a:graphic>
      </p:graphicFrame>
    </p:spTree>
    <p:extLst>
      <p:ext uri="{BB962C8B-B14F-4D97-AF65-F5344CB8AC3E}">
        <p14:creationId xmlns:p14="http://schemas.microsoft.com/office/powerpoint/2010/main" val="612910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AE80DFAE-F561-E48B-A834-2E6709DFD95B}"/>
              </a:ext>
            </a:extLst>
          </p:cNvPr>
          <p:cNvPicPr>
            <a:picLocks noGrp="1" noChangeAspect="1"/>
          </p:cNvPicPr>
          <p:nvPr>
            <p:ph type="pic" sz="quarter" idx="10"/>
          </p:nvPr>
        </p:nvPicPr>
        <p:blipFill rotWithShape="1">
          <a:blip r:embed="rId3"/>
          <a:srcRect l="34397" t="-208" r="13592" b="312"/>
          <a:stretch/>
        </p:blipFill>
        <p:spPr>
          <a:xfrm>
            <a:off x="9646" y="3803"/>
            <a:ext cx="5338128" cy="6850392"/>
          </a:xfrm>
        </p:spPr>
      </p:pic>
      <p:sp>
        <p:nvSpPr>
          <p:cNvPr id="3" name="SmartArt Placeholder 2">
            <a:extLst>
              <a:ext uri="{FF2B5EF4-FFF2-40B4-BE49-F238E27FC236}">
                <a16:creationId xmlns:a16="http://schemas.microsoft.com/office/drawing/2014/main" id="{800E7285-D26E-D4FF-EEA2-7539D6585A74}"/>
              </a:ext>
            </a:extLst>
          </p:cNvPr>
          <p:cNvSpPr>
            <a:spLocks noGrp="1"/>
          </p:cNvSpPr>
          <p:nvPr>
            <p:ph type="dgm" sz="quarter" idx="18"/>
          </p:nvPr>
        </p:nvSpPr>
        <p:spPr>
          <a:xfrm>
            <a:off x="4350054" y="2002"/>
            <a:ext cx="1304925" cy="6858000"/>
          </a:xfrm>
        </p:spPr>
      </p:sp>
      <p:sp>
        <p:nvSpPr>
          <p:cNvPr id="4" name="Title 3">
            <a:extLst>
              <a:ext uri="{FF2B5EF4-FFF2-40B4-BE49-F238E27FC236}">
                <a16:creationId xmlns:a16="http://schemas.microsoft.com/office/drawing/2014/main" id="{79E644BC-2E2D-5417-5695-928A327A4D13}"/>
              </a:ext>
            </a:extLst>
          </p:cNvPr>
          <p:cNvSpPr>
            <a:spLocks noGrp="1"/>
          </p:cNvSpPr>
          <p:nvPr>
            <p:ph type="title"/>
          </p:nvPr>
        </p:nvSpPr>
        <p:spPr>
          <a:xfrm>
            <a:off x="5845109" y="628649"/>
            <a:ext cx="6286466" cy="1258313"/>
          </a:xfrm>
        </p:spPr>
        <p:txBody>
          <a:bodyPr lIns="91440" tIns="45720" rIns="91440" bIns="45720" anchor="t"/>
          <a:lstStyle/>
          <a:p>
            <a:r>
              <a:rPr lang="en-US" sz="3800">
                <a:latin typeface="Arial"/>
                <a:cs typeface="Arial"/>
              </a:rPr>
              <a:t>Schedule Adjustments</a:t>
            </a:r>
            <a:endParaRPr lang="en-US" b="0">
              <a:latin typeface="Arial"/>
              <a:cs typeface="Arial"/>
            </a:endParaRPr>
          </a:p>
          <a:p>
            <a:endParaRPr lang="en-US"/>
          </a:p>
        </p:txBody>
      </p:sp>
      <p:sp>
        <p:nvSpPr>
          <p:cNvPr id="7" name="Text Placeholder 6">
            <a:extLst>
              <a:ext uri="{FF2B5EF4-FFF2-40B4-BE49-F238E27FC236}">
                <a16:creationId xmlns:a16="http://schemas.microsoft.com/office/drawing/2014/main" id="{48DE9533-F1A5-25C2-FE5E-A72EA2DA18D2}"/>
              </a:ext>
            </a:extLst>
          </p:cNvPr>
          <p:cNvSpPr>
            <a:spLocks noGrp="1"/>
          </p:cNvSpPr>
          <p:nvPr>
            <p:ph type="body" sz="quarter" idx="14"/>
          </p:nvPr>
        </p:nvSpPr>
        <p:spPr/>
        <p:txBody>
          <a:bodyPr/>
          <a:lstStyle/>
          <a:p>
            <a:endParaRPr lang="en-US"/>
          </a:p>
        </p:txBody>
      </p:sp>
      <p:sp>
        <p:nvSpPr>
          <p:cNvPr id="8" name="SmartArt Placeholder 7">
            <a:extLst>
              <a:ext uri="{FF2B5EF4-FFF2-40B4-BE49-F238E27FC236}">
                <a16:creationId xmlns:a16="http://schemas.microsoft.com/office/drawing/2014/main" id="{2F069AD0-81E7-D97A-D77C-4865C18F77CD}"/>
              </a:ext>
            </a:extLst>
          </p:cNvPr>
          <p:cNvSpPr>
            <a:spLocks noGrp="1"/>
          </p:cNvSpPr>
          <p:nvPr>
            <p:ph type="dgm" sz="quarter" idx="19"/>
          </p:nvPr>
        </p:nvSpPr>
        <p:spPr/>
      </p:sp>
      <p:graphicFrame>
        <p:nvGraphicFramePr>
          <p:cNvPr id="14" name="Table 9">
            <a:extLst>
              <a:ext uri="{FF2B5EF4-FFF2-40B4-BE49-F238E27FC236}">
                <a16:creationId xmlns:a16="http://schemas.microsoft.com/office/drawing/2014/main" id="{DA236981-7BB9-1798-A17A-85B2594DA00E}"/>
              </a:ext>
            </a:extLst>
          </p:cNvPr>
          <p:cNvGraphicFramePr>
            <a:graphicFrameLocks noGrp="1"/>
          </p:cNvGraphicFramePr>
          <p:nvPr>
            <p:extLst>
              <p:ext uri="{D42A27DB-BD31-4B8C-83A1-F6EECF244321}">
                <p14:modId xmlns:p14="http://schemas.microsoft.com/office/powerpoint/2010/main" val="1926787169"/>
              </p:ext>
            </p:extLst>
          </p:nvPr>
        </p:nvGraphicFramePr>
        <p:xfrm>
          <a:off x="5845109" y="1453841"/>
          <a:ext cx="5702960" cy="1999396"/>
        </p:xfrm>
        <a:graphic>
          <a:graphicData uri="http://schemas.openxmlformats.org/drawingml/2006/table">
            <a:tbl>
              <a:tblPr firstRow="1" bandRow="1">
                <a:tableStyleId>{5C22544A-7EE6-4342-B048-85BDC9FD1C3A}</a:tableStyleId>
              </a:tblPr>
              <a:tblGrid>
                <a:gridCol w="1043304">
                  <a:extLst>
                    <a:ext uri="{9D8B030D-6E8A-4147-A177-3AD203B41FA5}">
                      <a16:colId xmlns:a16="http://schemas.microsoft.com/office/drawing/2014/main" val="1360787184"/>
                    </a:ext>
                  </a:extLst>
                </a:gridCol>
                <a:gridCol w="2097827">
                  <a:extLst>
                    <a:ext uri="{9D8B030D-6E8A-4147-A177-3AD203B41FA5}">
                      <a16:colId xmlns:a16="http://schemas.microsoft.com/office/drawing/2014/main" val="601143285"/>
                    </a:ext>
                  </a:extLst>
                </a:gridCol>
                <a:gridCol w="2561829">
                  <a:extLst>
                    <a:ext uri="{9D8B030D-6E8A-4147-A177-3AD203B41FA5}">
                      <a16:colId xmlns:a16="http://schemas.microsoft.com/office/drawing/2014/main" val="3075969240"/>
                    </a:ext>
                  </a:extLst>
                </a:gridCol>
              </a:tblGrid>
              <a:tr h="278984">
                <a:tc>
                  <a:txBody>
                    <a:bodyPr/>
                    <a:lstStyle/>
                    <a:p>
                      <a:pPr algn="ctr"/>
                      <a:r>
                        <a:rPr lang="en-US" sz="1350" b="0" spc="300">
                          <a:latin typeface="Arial"/>
                          <a:cs typeface="Arial"/>
                        </a:rPr>
                        <a:t>LINES</a:t>
                      </a:r>
                    </a:p>
                  </a:txBody>
                  <a:tcPr anchor="ctr">
                    <a:solidFill>
                      <a:schemeClr val="accent1"/>
                    </a:solidFill>
                  </a:tcPr>
                </a:tc>
                <a:tc>
                  <a:txBody>
                    <a:bodyPr/>
                    <a:lstStyle/>
                    <a:p>
                      <a:pPr algn="ctr"/>
                      <a:r>
                        <a:rPr lang="en-US" sz="1350" b="0" spc="300">
                          <a:latin typeface="Arial"/>
                          <a:cs typeface="Arial"/>
                        </a:rPr>
                        <a:t>LINE</a:t>
                      </a:r>
                      <a:r>
                        <a:rPr lang="en-US" sz="1350" b="0" spc="300" baseline="0">
                          <a:latin typeface="Arial"/>
                          <a:cs typeface="Arial"/>
                        </a:rPr>
                        <a:t> NAME</a:t>
                      </a:r>
                      <a:endParaRPr lang="en-US" sz="1350" b="0" spc="300">
                        <a:latin typeface="Arial"/>
                        <a:cs typeface="Arial"/>
                      </a:endParaRPr>
                    </a:p>
                  </a:txBody>
                  <a:tcPr anchor="ctr">
                    <a:solidFill>
                      <a:schemeClr val="accent1"/>
                    </a:solidFill>
                  </a:tcPr>
                </a:tc>
                <a:tc>
                  <a:txBody>
                    <a:bodyPr/>
                    <a:lstStyle/>
                    <a:p>
                      <a:pPr lvl="0" algn="l">
                        <a:buNone/>
                      </a:pPr>
                      <a:r>
                        <a:rPr lang="en-US" sz="1350" b="0" spc="300">
                          <a:latin typeface="Arial"/>
                          <a:cs typeface="Arial"/>
                        </a:rPr>
                        <a:t>CHANGES</a:t>
                      </a:r>
                    </a:p>
                  </a:txBody>
                  <a:tcPr anchor="ctr">
                    <a:solidFill>
                      <a:schemeClr val="accent1"/>
                    </a:solidFill>
                  </a:tcPr>
                </a:tc>
                <a:extLst>
                  <a:ext uri="{0D108BD9-81ED-4DB2-BD59-A6C34878D82A}">
                    <a16:rowId xmlns:a16="http://schemas.microsoft.com/office/drawing/2014/main" val="988504254"/>
                  </a:ext>
                </a:extLst>
              </a:tr>
              <a:tr h="6506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300">
                          <a:latin typeface="Arial"/>
                          <a:cs typeface="Arial"/>
                        </a:rPr>
                        <a:t>5</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400" spc="0">
                          <a:latin typeface="Arial"/>
                          <a:cs typeface="Arial"/>
                        </a:rPr>
                        <a:t>W. Fifth Ave</a:t>
                      </a:r>
                      <a:r>
                        <a:rPr lang="en-US" sz="1400" spc="0" baseline="0">
                          <a:latin typeface="Arial"/>
                          <a:cs typeface="Arial"/>
                        </a:rPr>
                        <a:t> / Refugee</a:t>
                      </a:r>
                      <a:endParaRPr lang="en-US" sz="1400" spc="0">
                        <a:latin typeface="Arial"/>
                        <a:cs typeface="Arial"/>
                      </a:endParaRPr>
                    </a:p>
                  </a:txBody>
                  <a:tcPr anchor="ctr">
                    <a:solidFill>
                      <a:schemeClr val="bg2"/>
                    </a:solidFill>
                  </a:tcPr>
                </a:tc>
                <a:tc>
                  <a:txBody>
                    <a:bodyPr/>
                    <a:lstStyle/>
                    <a:p>
                      <a:r>
                        <a:rPr lang="en-US" sz="1300">
                          <a:latin typeface="Arial"/>
                          <a:cs typeface="Arial"/>
                        </a:rPr>
                        <a:t>Minor</a:t>
                      </a:r>
                      <a:r>
                        <a:rPr lang="en-US" sz="1300" baseline="0">
                          <a:latin typeface="Arial"/>
                          <a:cs typeface="Arial"/>
                        </a:rPr>
                        <a:t> scheduling adjustments Monday-Friday</a:t>
                      </a:r>
                      <a:endParaRPr lang="en-US" sz="1300">
                        <a:latin typeface="Arial"/>
                        <a:cs typeface="Arial"/>
                      </a:endParaRPr>
                    </a:p>
                  </a:txBody>
                  <a:tcPr marL="68580" marR="68580" anchor="ctr">
                    <a:solidFill>
                      <a:schemeClr val="bg2"/>
                    </a:solidFill>
                  </a:tcPr>
                </a:tc>
                <a:extLst>
                  <a:ext uri="{0D108BD9-81ED-4DB2-BD59-A6C34878D82A}">
                    <a16:rowId xmlns:a16="http://schemas.microsoft.com/office/drawing/2014/main" val="4106062087"/>
                  </a:ext>
                </a:extLst>
              </a:tr>
              <a:tr h="3540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300">
                          <a:latin typeface="Arial"/>
                          <a:cs typeface="Arial"/>
                        </a:rPr>
                        <a:t>CMAX</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spc="0">
                        <a:latin typeface="Arial"/>
                        <a:cs typeface="Arial"/>
                      </a:endParaRPr>
                    </a:p>
                  </a:txBody>
                  <a:tcPr anchor="ctr">
                    <a:solidFill>
                      <a:schemeClr val="bg2"/>
                    </a:solidFill>
                  </a:tcPr>
                </a:tc>
                <a:tc>
                  <a:txBody>
                    <a:bodyPr/>
                    <a:lstStyle/>
                    <a:p>
                      <a:r>
                        <a:rPr lang="en-US" sz="1300">
                          <a:latin typeface="Arial"/>
                          <a:cs typeface="Arial"/>
                        </a:rPr>
                        <a:t>Minor</a:t>
                      </a:r>
                      <a:r>
                        <a:rPr lang="en-US" sz="1300" baseline="0">
                          <a:latin typeface="Arial"/>
                          <a:cs typeface="Arial"/>
                        </a:rPr>
                        <a:t> scheduling adjustments Monday-Friday</a:t>
                      </a:r>
                    </a:p>
                    <a:p>
                      <a:endParaRPr lang="en-US" sz="1300" baseline="0">
                        <a:latin typeface="Arial"/>
                        <a:cs typeface="Arial"/>
                      </a:endParaRPr>
                    </a:p>
                    <a:p>
                      <a:r>
                        <a:rPr lang="en-US" sz="1200" i="1" baseline="0">
                          <a:latin typeface="Arial"/>
                          <a:cs typeface="Arial"/>
                        </a:rPr>
                        <a:t>*Staff will review stop spacing on Cleveland Avenue</a:t>
                      </a:r>
                      <a:endParaRPr lang="en-US" sz="1200" i="1">
                        <a:latin typeface="Arial"/>
                        <a:cs typeface="Arial"/>
                      </a:endParaRPr>
                    </a:p>
                  </a:txBody>
                  <a:tcPr marL="68580" marR="68580" anchor="ctr">
                    <a:solidFill>
                      <a:schemeClr val="bg2"/>
                    </a:solidFill>
                  </a:tcPr>
                </a:tc>
                <a:extLst>
                  <a:ext uri="{0D108BD9-81ED-4DB2-BD59-A6C34878D82A}">
                    <a16:rowId xmlns:a16="http://schemas.microsoft.com/office/drawing/2014/main" val="1494376262"/>
                  </a:ext>
                </a:extLst>
              </a:tr>
            </a:tbl>
          </a:graphicData>
        </a:graphic>
      </p:graphicFrame>
    </p:spTree>
    <p:extLst>
      <p:ext uri="{BB962C8B-B14F-4D97-AF65-F5344CB8AC3E}">
        <p14:creationId xmlns:p14="http://schemas.microsoft.com/office/powerpoint/2010/main" val="1381352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 r="5871" b="15804"/>
          <a:stretch/>
        </p:blipFill>
        <p:spPr>
          <a:xfrm>
            <a:off x="6758771" y="598449"/>
            <a:ext cx="5407562" cy="6259551"/>
          </a:xfrm>
          <a:prstGeom prst="rect">
            <a:avLst/>
          </a:prstGeom>
        </p:spPr>
      </p:pic>
      <p:sp>
        <p:nvSpPr>
          <p:cNvPr id="9" name="Text Placeholder 3">
            <a:extLst>
              <a:ext uri="{FF2B5EF4-FFF2-40B4-BE49-F238E27FC236}">
                <a16:creationId xmlns:a16="http://schemas.microsoft.com/office/drawing/2014/main" id="{5D53919B-14E2-F4F2-2557-B79AAF414E91}"/>
              </a:ext>
            </a:extLst>
          </p:cNvPr>
          <p:cNvSpPr txBox="1">
            <a:spLocks/>
          </p:cNvSpPr>
          <p:nvPr/>
        </p:nvSpPr>
        <p:spPr>
          <a:xfrm>
            <a:off x="897994" y="1974382"/>
            <a:ext cx="5412365" cy="437493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Roboto"/>
                <a:cs typeface="Arial"/>
              </a:rPr>
              <a:t>Based on passenger feedback, </a:t>
            </a:r>
            <a:r>
              <a:rPr lang="en-US" b="1">
                <a:solidFill>
                  <a:schemeClr val="accent2"/>
                </a:solidFill>
                <a:latin typeface="Arial"/>
                <a:ea typeface="Roboto"/>
                <a:cs typeface="Arial"/>
              </a:rPr>
              <a:t>COTA is proposing downtown lineups on Sundays</a:t>
            </a:r>
            <a:r>
              <a:rPr lang="en-US">
                <a:latin typeface="Arial"/>
                <a:ea typeface="Roboto"/>
                <a:cs typeface="Arial"/>
              </a:rPr>
              <a:t> for Lines 1–11, 102 and CMAX. </a:t>
            </a:r>
            <a:endParaRPr lang="en-US" b="1"/>
          </a:p>
          <a:p>
            <a:r>
              <a:rPr lang="en-US">
                <a:latin typeface="Arial"/>
                <a:ea typeface="Roboto"/>
                <a:cs typeface="Arial"/>
              </a:rPr>
              <a:t>Similar to late-night lineups, local lines will meet at designated locations near Spring Street Terminal in downtown Columbus to make transferring quick and easy. All impacted COTA vehicles would dwell for 10 minutes at their locations to allow customers enough time to transfer between lines.</a:t>
            </a:r>
          </a:p>
        </p:txBody>
      </p:sp>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a:t>
            </a:r>
            <a:br>
              <a:rPr lang="en-US">
                <a:latin typeface="Arial"/>
                <a:cs typeface="Arial"/>
              </a:rPr>
            </a:br>
            <a:r>
              <a:rPr lang="en-US">
                <a:latin typeface="Arial"/>
                <a:cs typeface="Arial"/>
              </a:rPr>
              <a:t>Easy Transfers</a:t>
            </a:r>
            <a:endParaRPr lang="en-US"/>
          </a:p>
        </p:txBody>
      </p:sp>
      <p:sp>
        <p:nvSpPr>
          <p:cNvPr id="6" name="TextBox 5">
            <a:extLst>
              <a:ext uri="{FF2B5EF4-FFF2-40B4-BE49-F238E27FC236}">
                <a16:creationId xmlns:a16="http://schemas.microsoft.com/office/drawing/2014/main" id="{6713959A-ED64-21C0-7975-08B474409808}"/>
              </a:ext>
            </a:extLst>
          </p:cNvPr>
          <p:cNvSpPr txBox="1"/>
          <p:nvPr/>
        </p:nvSpPr>
        <p:spPr>
          <a:xfrm>
            <a:off x="6758771" y="-536"/>
            <a:ext cx="5414796" cy="646331"/>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
                <a:cs typeface="Calibri"/>
              </a:rPr>
              <a:t>LATE NIGHT &amp;</a:t>
            </a:r>
            <a:endParaRPr lang="en-US">
              <a:solidFill>
                <a:schemeClr val="bg1"/>
              </a:solidFill>
              <a:latin typeface="Calibri" panose="020F0502020204030204"/>
              <a:cs typeface="Calibri"/>
            </a:endParaRPr>
          </a:p>
          <a:p>
            <a:pPr algn="ctr"/>
            <a:r>
              <a:rPr lang="en-US" b="1">
                <a:solidFill>
                  <a:schemeClr val="bg1"/>
                </a:solidFill>
                <a:latin typeface="Arial "/>
                <a:cs typeface="Calibri"/>
              </a:rPr>
              <a:t> SUNDAY LINEUPS  </a:t>
            </a:r>
            <a:endParaRPr lang="en-US">
              <a:solidFill>
                <a:schemeClr val="bg1"/>
              </a:solidFill>
              <a:cs typeface="Calibri"/>
            </a:endParaRPr>
          </a:p>
        </p:txBody>
      </p:sp>
    </p:spTree>
    <p:extLst>
      <p:ext uri="{BB962C8B-B14F-4D97-AF65-F5344CB8AC3E}">
        <p14:creationId xmlns:p14="http://schemas.microsoft.com/office/powerpoint/2010/main" val="367005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a:t>
            </a:r>
            <a:br>
              <a:rPr lang="en-US">
                <a:latin typeface="Arial"/>
                <a:cs typeface="Arial"/>
              </a:rPr>
            </a:br>
            <a:r>
              <a:rPr lang="en-US">
                <a:latin typeface="Arial"/>
                <a:cs typeface="Arial"/>
              </a:rPr>
              <a:t>Easy Transfers</a:t>
            </a:r>
            <a:endParaRPr lang="en-US"/>
          </a:p>
        </p:txBody>
      </p:sp>
      <p:sp>
        <p:nvSpPr>
          <p:cNvPr id="11" name="TextBox 10">
            <a:extLst>
              <a:ext uri="{FF2B5EF4-FFF2-40B4-BE49-F238E27FC236}">
                <a16:creationId xmlns:a16="http://schemas.microsoft.com/office/drawing/2014/main" id="{35CA1CF1-8681-8974-3770-7FBD0AA2BAFA}"/>
              </a:ext>
            </a:extLst>
          </p:cNvPr>
          <p:cNvSpPr txBox="1"/>
          <p:nvPr/>
        </p:nvSpPr>
        <p:spPr>
          <a:xfrm>
            <a:off x="6631410" y="-1514"/>
            <a:ext cx="5536353" cy="160043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bg1"/>
              </a:solidFill>
              <a:latin typeface="Arial "/>
              <a:cs typeface="Calibri"/>
            </a:endParaRPr>
          </a:p>
          <a:p>
            <a:pPr algn="ctr"/>
            <a:r>
              <a:rPr lang="en-US" b="1">
                <a:solidFill>
                  <a:schemeClr val="bg1"/>
                </a:solidFill>
                <a:latin typeface="Arial "/>
                <a:cs typeface="Calibri"/>
              </a:rPr>
              <a:t>30-MINUTE LINEUPS </a:t>
            </a:r>
            <a:endParaRPr lang="en-US">
              <a:solidFill>
                <a:schemeClr val="bg1"/>
              </a:solidFill>
              <a:latin typeface="Calibri" panose="020F0502020204030204"/>
              <a:cs typeface="Calibri"/>
            </a:endParaRPr>
          </a:p>
          <a:p>
            <a:pPr algn="ctr"/>
            <a:r>
              <a:rPr lang="en-US" b="1">
                <a:solidFill>
                  <a:schemeClr val="bg1"/>
                </a:solidFill>
                <a:latin typeface="Arial "/>
                <a:cs typeface="Calibri"/>
              </a:rPr>
              <a:t>SUNDAY</a:t>
            </a:r>
            <a:endParaRPr lang="en-US">
              <a:solidFill>
                <a:schemeClr val="bg1"/>
              </a:solidFill>
              <a:cs typeface="Calibri"/>
            </a:endParaRPr>
          </a:p>
          <a:p>
            <a:endParaRPr lang="en-US" sz="1100">
              <a:solidFill>
                <a:schemeClr val="accent1"/>
              </a:solidFill>
              <a:latin typeface="Arial "/>
              <a:cs typeface="Calibri"/>
            </a:endParaRPr>
          </a:p>
          <a:p>
            <a:endParaRPr lang="en-US" sz="1100">
              <a:solidFill>
                <a:schemeClr val="accent1"/>
              </a:solidFill>
              <a:latin typeface="Arial "/>
              <a:cs typeface="Calibri"/>
            </a:endParaRPr>
          </a:p>
          <a:p>
            <a:r>
              <a:rPr lang="en-US" sz="1100">
                <a:solidFill>
                  <a:schemeClr val="accent1"/>
                </a:solidFill>
                <a:latin typeface="Arial "/>
                <a:cs typeface="Calibri"/>
              </a:rPr>
              <a:t>All frequent lines would be reduced to run 30 minutes all day on Saturday &amp; Sunday</a:t>
            </a:r>
            <a:endParaRPr lang="en-US" sz="1200">
              <a:solidFill>
                <a:schemeClr val="accent1"/>
              </a:solidFill>
              <a:latin typeface="Calibri"/>
              <a:cs typeface="Calibri"/>
            </a:endParaRPr>
          </a:p>
          <a:p>
            <a:endParaRPr lang="en-US" sz="1100">
              <a:solidFill>
                <a:schemeClr val="accent1"/>
              </a:solidFill>
              <a:latin typeface="Arial "/>
              <a:cs typeface="Calibri"/>
            </a:endParaRPr>
          </a:p>
        </p:txBody>
      </p:sp>
      <p:graphicFrame>
        <p:nvGraphicFramePr>
          <p:cNvPr id="7" name="Table 6">
            <a:extLst>
              <a:ext uri="{FF2B5EF4-FFF2-40B4-BE49-F238E27FC236}">
                <a16:creationId xmlns:a16="http://schemas.microsoft.com/office/drawing/2014/main" id="{79E927AE-D44B-C417-76B5-BF45568E8FA0}"/>
              </a:ext>
            </a:extLst>
          </p:cNvPr>
          <p:cNvGraphicFramePr>
            <a:graphicFrameLocks noGrp="1"/>
          </p:cNvGraphicFramePr>
          <p:nvPr>
            <p:extLst>
              <p:ext uri="{D42A27DB-BD31-4B8C-83A1-F6EECF244321}">
                <p14:modId xmlns:p14="http://schemas.microsoft.com/office/powerpoint/2010/main" val="607223223"/>
              </p:ext>
            </p:extLst>
          </p:nvPr>
        </p:nvGraphicFramePr>
        <p:xfrm>
          <a:off x="6619431" y="1257808"/>
          <a:ext cx="5545426" cy="2505436"/>
        </p:xfrm>
        <a:graphic>
          <a:graphicData uri="http://schemas.openxmlformats.org/drawingml/2006/table">
            <a:tbl>
              <a:tblPr firstRow="1" bandRow="1">
                <a:tableStyleId>{5C22544A-7EE6-4342-B048-85BDC9FD1C3A}</a:tableStyleId>
              </a:tblPr>
              <a:tblGrid>
                <a:gridCol w="1158462">
                  <a:extLst>
                    <a:ext uri="{9D8B030D-6E8A-4147-A177-3AD203B41FA5}">
                      <a16:colId xmlns:a16="http://schemas.microsoft.com/office/drawing/2014/main" val="3815383033"/>
                    </a:ext>
                  </a:extLst>
                </a:gridCol>
                <a:gridCol w="2193482">
                  <a:extLst>
                    <a:ext uri="{9D8B030D-6E8A-4147-A177-3AD203B41FA5}">
                      <a16:colId xmlns:a16="http://schemas.microsoft.com/office/drawing/2014/main" val="3578536161"/>
                    </a:ext>
                  </a:extLst>
                </a:gridCol>
                <a:gridCol w="2193482">
                  <a:extLst>
                    <a:ext uri="{9D8B030D-6E8A-4147-A177-3AD203B41FA5}">
                      <a16:colId xmlns:a16="http://schemas.microsoft.com/office/drawing/2014/main" val="2857500156"/>
                    </a:ext>
                  </a:extLst>
                </a:gridCol>
              </a:tblGrid>
              <a:tr h="292462">
                <a:tc>
                  <a:txBody>
                    <a:bodyPr/>
                    <a:lstStyle/>
                    <a:p>
                      <a:pPr algn="ctr" fontAlgn="base"/>
                      <a:r>
                        <a:rPr lang="en-US" sz="1400" b="0">
                          <a:effectLst/>
                          <a:latin typeface="Arial "/>
                        </a:rPr>
                        <a:t>LINES ​</a:t>
                      </a:r>
                      <a:endParaRPr lang="en-US" sz="1400" b="0">
                        <a:solidFill>
                          <a:srgbClr val="FFFFFF"/>
                        </a:solidFill>
                        <a:effectLst/>
                        <a:latin typeface="Arial "/>
                      </a:endParaRPr>
                    </a:p>
                  </a:txBody>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tc>
                <a:extLst>
                  <a:ext uri="{0D108BD9-81ED-4DB2-BD59-A6C34878D82A}">
                    <a16:rowId xmlns:a16="http://schemas.microsoft.com/office/drawing/2014/main" val="2455805258"/>
                  </a:ext>
                </a:extLst>
              </a:tr>
              <a:tr h="263216">
                <a:tc>
                  <a:txBody>
                    <a:bodyPr/>
                    <a:lstStyle/>
                    <a:p>
                      <a:pPr algn="ctr" fontAlgn="base"/>
                      <a:r>
                        <a:rPr lang="en-US" sz="1200">
                          <a:effectLst/>
                          <a:latin typeface="Arial "/>
                        </a:rPr>
                        <a:t>1​</a:t>
                      </a:r>
                    </a:p>
                  </a:txBody>
                  <a:tcPr/>
                </a:tc>
                <a:tc>
                  <a:txBody>
                    <a:bodyPr/>
                    <a:lstStyle/>
                    <a:p>
                      <a:pPr algn="ctr" fontAlgn="auto"/>
                      <a:r>
                        <a:rPr lang="en-US" sz="1200">
                          <a:effectLst/>
                          <a:latin typeface="Arial "/>
                        </a:rPr>
                        <a:t>​Kenny / Livingston</a:t>
                      </a:r>
                    </a:p>
                  </a:txBody>
                  <a:tcPr/>
                </a:tc>
                <a:tc>
                  <a:txBody>
                    <a:bodyPr/>
                    <a:lstStyle/>
                    <a:p>
                      <a:pPr algn="ctr" fontAlgn="base"/>
                      <a:r>
                        <a:rPr lang="en-US" sz="1200">
                          <a:effectLst/>
                          <a:latin typeface="Arial "/>
                        </a:rPr>
                        <a:t>30 minutes Saturday/Sunday</a:t>
                      </a:r>
                    </a:p>
                  </a:txBody>
                  <a:tcPr/>
                </a:tc>
                <a:extLst>
                  <a:ext uri="{0D108BD9-81ED-4DB2-BD59-A6C34878D82A}">
                    <a16:rowId xmlns:a16="http://schemas.microsoft.com/office/drawing/2014/main" val="704413957"/>
                  </a:ext>
                </a:extLst>
              </a:tr>
              <a:tr h="263216">
                <a:tc>
                  <a:txBody>
                    <a:bodyPr/>
                    <a:lstStyle/>
                    <a:p>
                      <a:pPr algn="ctr" fontAlgn="base"/>
                      <a:r>
                        <a:rPr lang="en-US" sz="1200">
                          <a:effectLst/>
                          <a:latin typeface="Arial "/>
                        </a:rPr>
                        <a:t>2​</a:t>
                      </a:r>
                    </a:p>
                  </a:txBody>
                  <a:tcPr/>
                </a:tc>
                <a:tc>
                  <a:txBody>
                    <a:bodyPr/>
                    <a:lstStyle/>
                    <a:p>
                      <a:pPr algn="ctr" fontAlgn="auto"/>
                      <a:r>
                        <a:rPr lang="en-US" sz="1200">
                          <a:effectLst/>
                          <a:latin typeface="Arial "/>
                        </a:rPr>
                        <a:t>​E Main / N High</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3846684322"/>
                  </a:ext>
                </a:extLst>
              </a:tr>
              <a:tr h="263215">
                <a:tc>
                  <a:txBody>
                    <a:bodyPr/>
                    <a:lstStyle/>
                    <a:p>
                      <a:pPr lvl="0" algn="ctr">
                        <a:buNone/>
                      </a:pPr>
                      <a:r>
                        <a:rPr lang="en-US" sz="1200">
                          <a:effectLst/>
                          <a:latin typeface="Arial "/>
                        </a:rPr>
                        <a:t>5</a:t>
                      </a:r>
                    </a:p>
                  </a:txBody>
                  <a:tcPr/>
                </a:tc>
                <a:tc>
                  <a:txBody>
                    <a:bodyPr/>
                    <a:lstStyle/>
                    <a:p>
                      <a:pPr lvl="0" algn="ctr">
                        <a:buNone/>
                      </a:pPr>
                      <a:r>
                        <a:rPr lang="en-US" sz="1200">
                          <a:effectLst/>
                          <a:latin typeface="Arial "/>
                        </a:rPr>
                        <a:t>​W Fifth Ave / Refugee</a:t>
                      </a:r>
                      <a:endParaRPr lang="en-US"/>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112251384"/>
                  </a:ext>
                </a:extLst>
              </a:tr>
              <a:tr h="263216">
                <a:tc>
                  <a:txBody>
                    <a:bodyPr/>
                    <a:lstStyle/>
                    <a:p>
                      <a:pPr lvl="0" algn="ctr">
                        <a:buNone/>
                      </a:pPr>
                      <a:r>
                        <a:rPr lang="en-US" sz="1200">
                          <a:effectLst/>
                          <a:latin typeface="Arial "/>
                        </a:rPr>
                        <a:t>6​</a:t>
                      </a:r>
                    </a:p>
                  </a:txBody>
                  <a:tcPr/>
                </a:tc>
                <a:tc>
                  <a:txBody>
                    <a:bodyPr/>
                    <a:lstStyle/>
                    <a:p>
                      <a:pPr lvl="0" algn="ctr">
                        <a:buNone/>
                      </a:pPr>
                      <a:r>
                        <a:rPr lang="en-US" sz="1200">
                          <a:effectLst/>
                          <a:latin typeface="Arial "/>
                        </a:rPr>
                        <a:t>​Sullivant</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2245109848"/>
                  </a:ext>
                </a:extLst>
              </a:tr>
              <a:tr h="263216">
                <a:tc>
                  <a:txBody>
                    <a:bodyPr/>
                    <a:lstStyle/>
                    <a:p>
                      <a:pPr lvl="0" algn="ctr">
                        <a:buNone/>
                      </a:pPr>
                      <a:r>
                        <a:rPr lang="en-US" sz="1200">
                          <a:effectLst/>
                          <a:latin typeface="Arial "/>
                        </a:rPr>
                        <a:t>7</a:t>
                      </a:r>
                      <a:endParaRPr lang="en-US"/>
                    </a:p>
                  </a:txBody>
                  <a:tcPr/>
                </a:tc>
                <a:tc>
                  <a:txBody>
                    <a:bodyPr/>
                    <a:lstStyle/>
                    <a:p>
                      <a:pPr lvl="0" algn="ctr">
                        <a:buNone/>
                      </a:pPr>
                      <a:r>
                        <a:rPr lang="en-US" sz="1200">
                          <a:effectLst/>
                          <a:latin typeface="Arial "/>
                        </a:rPr>
                        <a:t>Mt Vernon</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492283270"/>
                  </a:ext>
                </a:extLst>
              </a:tr>
              <a:tr h="263216">
                <a:tc>
                  <a:txBody>
                    <a:bodyPr/>
                    <a:lstStyle/>
                    <a:p>
                      <a:pPr lvl="0" algn="ctr">
                        <a:buNone/>
                      </a:pPr>
                      <a:r>
                        <a:rPr lang="en-US" sz="1200">
                          <a:effectLst/>
                          <a:latin typeface="Arial "/>
                        </a:rPr>
                        <a:t>8</a:t>
                      </a:r>
                      <a:endParaRPr lang="en-US"/>
                    </a:p>
                  </a:txBody>
                  <a:tcPr/>
                </a:tc>
                <a:tc>
                  <a:txBody>
                    <a:bodyPr/>
                    <a:lstStyle/>
                    <a:p>
                      <a:pPr lvl="0" algn="ctr">
                        <a:buNone/>
                      </a:pPr>
                      <a:r>
                        <a:rPr lang="en-US" sz="1200">
                          <a:effectLst/>
                          <a:latin typeface="Arial "/>
                        </a:rPr>
                        <a:t>Karl / S High / Parsons</a:t>
                      </a:r>
                      <a:endParaRPr lang="en-US"/>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19689062"/>
                  </a:ext>
                </a:extLst>
              </a:tr>
              <a:tr h="263216">
                <a:tc>
                  <a:txBody>
                    <a:bodyPr/>
                    <a:lstStyle/>
                    <a:p>
                      <a:pPr algn="ctr" fontAlgn="base"/>
                      <a:r>
                        <a:rPr lang="en-US" sz="1200">
                          <a:effectLst/>
                          <a:latin typeface="Arial "/>
                        </a:rPr>
                        <a:t>10​</a:t>
                      </a:r>
                    </a:p>
                  </a:txBody>
                  <a:tcPr/>
                </a:tc>
                <a:tc>
                  <a:txBody>
                    <a:bodyPr/>
                    <a:lstStyle/>
                    <a:p>
                      <a:pPr algn="ctr" fontAlgn="auto"/>
                      <a:r>
                        <a:rPr lang="en-US" sz="1200">
                          <a:effectLst/>
                          <a:latin typeface="Arial "/>
                        </a:rPr>
                        <a:t>​E Broad / W Broad</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60599788"/>
                  </a:ext>
                </a:extLst>
              </a:tr>
              <a:tr h="280396">
                <a:tc gridSpan="2">
                  <a:txBody>
                    <a:bodyPr/>
                    <a:lstStyle/>
                    <a:p>
                      <a:pPr algn="ctr" fontAlgn="base"/>
                      <a:r>
                        <a:rPr lang="en-US" sz="1200">
                          <a:effectLst/>
                          <a:latin typeface="Arial "/>
                        </a:rPr>
                        <a:t>CMAX</a:t>
                      </a:r>
                    </a:p>
                  </a:txBody>
                  <a:tcPr/>
                </a:tc>
                <a:tc hMerge="1">
                  <a:txBody>
                    <a:bodyPr/>
                    <a:lstStyle/>
                    <a:p>
                      <a:pPr algn="ctr" fontAlgn="auto"/>
                      <a:endParaRPr lang="en-US" sz="1200">
                        <a:effectLst/>
                        <a:latin typeface="Arial "/>
                      </a:endParaRP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42370229"/>
                  </a:ext>
                </a:extLst>
              </a:tr>
            </a:tbl>
          </a:graphicData>
        </a:graphic>
      </p:graphicFrame>
      <p:sp>
        <p:nvSpPr>
          <p:cNvPr id="13" name="TextBox 1">
            <a:extLst>
              <a:ext uri="{FF2B5EF4-FFF2-40B4-BE49-F238E27FC236}">
                <a16:creationId xmlns:a16="http://schemas.microsoft.com/office/drawing/2014/main" id="{FE22229E-B24D-E751-1DC2-A5130F6D9B11}"/>
              </a:ext>
            </a:extLst>
          </p:cNvPr>
          <p:cNvSpPr txBox="1"/>
          <p:nvPr/>
        </p:nvSpPr>
        <p:spPr>
          <a:xfrm>
            <a:off x="6630059" y="3871663"/>
            <a:ext cx="5525016" cy="1261884"/>
          </a:xfrm>
          <a:prstGeom prst="rect">
            <a:avLst/>
          </a:prstGeom>
          <a:solidFill>
            <a:schemeClr val="accent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a:solidFill>
                <a:schemeClr val="bg1"/>
              </a:solidFill>
              <a:latin typeface="Arial"/>
              <a:cs typeface="Arial"/>
            </a:endParaRPr>
          </a:p>
          <a:p>
            <a:pPr algn="ctr"/>
            <a:r>
              <a:rPr lang="en-US" b="1">
                <a:solidFill>
                  <a:schemeClr val="bg1"/>
                </a:solidFill>
                <a:latin typeface="Arial"/>
                <a:cs typeface="Arial"/>
              </a:rPr>
              <a:t>60-MINUTE LINEUPS </a:t>
            </a:r>
            <a:endParaRPr lang="en-US">
              <a:solidFill>
                <a:schemeClr val="bg1"/>
              </a:solidFill>
              <a:latin typeface="Calibri" panose="020F0502020204030204"/>
              <a:cs typeface="Calibri" panose="020F0502020204030204"/>
            </a:endParaRPr>
          </a:p>
          <a:p>
            <a:pPr algn="ctr"/>
            <a:r>
              <a:rPr lang="en-US" b="1">
                <a:solidFill>
                  <a:schemeClr val="bg1"/>
                </a:solidFill>
                <a:latin typeface="Arial"/>
                <a:cs typeface="Arial"/>
              </a:rPr>
              <a:t>SUNDAY</a:t>
            </a:r>
            <a:endParaRPr lang="en-US">
              <a:solidFill>
                <a:schemeClr val="bg1"/>
              </a:solidFill>
              <a:ea typeface="+mn-lt"/>
              <a:cs typeface="+mn-lt"/>
            </a:endParaRPr>
          </a:p>
          <a:p>
            <a:endParaRPr lang="en-US" sz="1100">
              <a:solidFill>
                <a:schemeClr val="accent2"/>
              </a:solidFill>
              <a:latin typeface="Arial"/>
              <a:cs typeface="Arial"/>
            </a:endParaRPr>
          </a:p>
          <a:p>
            <a:r>
              <a:rPr lang="en-US" sz="1100">
                <a:solidFill>
                  <a:schemeClr val="accent2"/>
                </a:solidFill>
                <a:latin typeface="Arial"/>
                <a:cs typeface="Arial"/>
              </a:rPr>
              <a:t>All frequent lines would be reduced to run 30 minutes all day on Saturday &amp; Sunday</a:t>
            </a:r>
            <a:endParaRPr lang="en-US">
              <a:solidFill>
                <a:schemeClr val="accent2"/>
              </a:solidFill>
              <a:cs typeface="Calibri"/>
            </a:endParaRPr>
          </a:p>
        </p:txBody>
      </p:sp>
      <p:graphicFrame>
        <p:nvGraphicFramePr>
          <p:cNvPr id="9" name="Table 8">
            <a:extLst>
              <a:ext uri="{FF2B5EF4-FFF2-40B4-BE49-F238E27FC236}">
                <a16:creationId xmlns:a16="http://schemas.microsoft.com/office/drawing/2014/main" id="{B43437CA-B952-B4F9-A70C-763F779B2521}"/>
              </a:ext>
            </a:extLst>
          </p:cNvPr>
          <p:cNvGraphicFramePr>
            <a:graphicFrameLocks noGrp="1"/>
          </p:cNvGraphicFramePr>
          <p:nvPr>
            <p:extLst>
              <p:ext uri="{D42A27DB-BD31-4B8C-83A1-F6EECF244321}">
                <p14:modId xmlns:p14="http://schemas.microsoft.com/office/powerpoint/2010/main" val="658119356"/>
              </p:ext>
            </p:extLst>
          </p:nvPr>
        </p:nvGraphicFramePr>
        <p:xfrm>
          <a:off x="6628179" y="5150303"/>
          <a:ext cx="5531087" cy="1676400"/>
        </p:xfrm>
        <a:graphic>
          <a:graphicData uri="http://schemas.openxmlformats.org/drawingml/2006/table">
            <a:tbl>
              <a:tblPr firstRow="1" bandRow="1">
                <a:tableStyleId>{5C22544A-7EE6-4342-B048-85BDC9FD1C3A}</a:tableStyleId>
              </a:tblPr>
              <a:tblGrid>
                <a:gridCol w="1166132">
                  <a:extLst>
                    <a:ext uri="{9D8B030D-6E8A-4147-A177-3AD203B41FA5}">
                      <a16:colId xmlns:a16="http://schemas.microsoft.com/office/drawing/2014/main" val="612998235"/>
                    </a:ext>
                  </a:extLst>
                </a:gridCol>
                <a:gridCol w="2166017">
                  <a:extLst>
                    <a:ext uri="{9D8B030D-6E8A-4147-A177-3AD203B41FA5}">
                      <a16:colId xmlns:a16="http://schemas.microsoft.com/office/drawing/2014/main" val="2723095302"/>
                    </a:ext>
                  </a:extLst>
                </a:gridCol>
                <a:gridCol w="2198938">
                  <a:extLst>
                    <a:ext uri="{9D8B030D-6E8A-4147-A177-3AD203B41FA5}">
                      <a16:colId xmlns:a16="http://schemas.microsoft.com/office/drawing/2014/main" val="1050943381"/>
                    </a:ext>
                  </a:extLst>
                </a:gridCol>
              </a:tblGrid>
              <a:tr h="247650">
                <a:tc>
                  <a:txBody>
                    <a:bodyPr/>
                    <a:lstStyle/>
                    <a:p>
                      <a:pPr algn="ctr" fontAlgn="base"/>
                      <a:r>
                        <a:rPr lang="en-US" sz="1400" b="0">
                          <a:effectLst/>
                          <a:latin typeface="Arial "/>
                        </a:rPr>
                        <a:t>LINES ​</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solidFill>
                      <a:schemeClr val="accent2"/>
                    </a:solidFill>
                  </a:tcPr>
                </a:tc>
                <a:extLst>
                  <a:ext uri="{0D108BD9-81ED-4DB2-BD59-A6C34878D82A}">
                    <a16:rowId xmlns:a16="http://schemas.microsoft.com/office/drawing/2014/main" val="1988604538"/>
                  </a:ext>
                </a:extLst>
              </a:tr>
              <a:tr h="247650">
                <a:tc>
                  <a:txBody>
                    <a:bodyPr/>
                    <a:lstStyle/>
                    <a:p>
                      <a:pPr algn="ctr" fontAlgn="base"/>
                      <a:r>
                        <a:rPr lang="en-US" sz="1200">
                          <a:effectLst/>
                          <a:latin typeface="Arial "/>
                        </a:rPr>
                        <a:t>3​</a:t>
                      </a:r>
                    </a:p>
                  </a:txBody>
                  <a:tcPr/>
                </a:tc>
                <a:tc>
                  <a:txBody>
                    <a:bodyPr/>
                    <a:lstStyle/>
                    <a:p>
                      <a:pPr algn="ctr" fontAlgn="auto"/>
                      <a:r>
                        <a:rPr lang="en-US" sz="1200">
                          <a:effectLst/>
                          <a:latin typeface="Arial "/>
                        </a:rPr>
                        <a:t>​Northwest / Harrisburg</a:t>
                      </a:r>
                    </a:p>
                  </a:txBody>
                  <a:tcPr/>
                </a:tc>
                <a:tc>
                  <a:txBody>
                    <a:bodyPr/>
                    <a:lstStyle/>
                    <a:p>
                      <a:pPr lvl="0" algn="ctr">
                        <a:buNone/>
                      </a:pPr>
                      <a:r>
                        <a:rPr lang="en-US" sz="1200" b="0" i="0" u="none" strike="noStrike" noProof="0">
                          <a:effectLst/>
                          <a:latin typeface="Arial "/>
                        </a:rPr>
                        <a:t>60 minutes Saturday/Sunday</a:t>
                      </a:r>
                      <a:endParaRPr lang="en-US" sz="1200">
                        <a:effectLst/>
                        <a:latin typeface="Arial "/>
                      </a:endParaRPr>
                    </a:p>
                  </a:txBody>
                  <a:tcPr/>
                </a:tc>
                <a:extLst>
                  <a:ext uri="{0D108BD9-81ED-4DB2-BD59-A6C34878D82A}">
                    <a16:rowId xmlns:a16="http://schemas.microsoft.com/office/drawing/2014/main" val="3149181274"/>
                  </a:ext>
                </a:extLst>
              </a:tr>
              <a:tr h="247650">
                <a:tc>
                  <a:txBody>
                    <a:bodyPr/>
                    <a:lstStyle/>
                    <a:p>
                      <a:pPr algn="ctr" fontAlgn="base"/>
                      <a:r>
                        <a:rPr lang="en-US" sz="1200">
                          <a:effectLst/>
                          <a:latin typeface="Arial "/>
                        </a:rPr>
                        <a:t>4​</a:t>
                      </a:r>
                    </a:p>
                  </a:txBody>
                  <a:tcPr/>
                </a:tc>
                <a:tc>
                  <a:txBody>
                    <a:bodyPr/>
                    <a:lstStyle/>
                    <a:p>
                      <a:pPr algn="ctr" fontAlgn="auto"/>
                      <a:r>
                        <a:rPr lang="en-US" sz="1200">
                          <a:effectLst/>
                          <a:latin typeface="Arial "/>
                        </a:rPr>
                        <a:t>​Indianola / Lockbourne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352010599"/>
                  </a:ext>
                </a:extLst>
              </a:tr>
              <a:tr h="247650">
                <a:tc>
                  <a:txBody>
                    <a:bodyPr/>
                    <a:lstStyle/>
                    <a:p>
                      <a:pPr lvl="0" algn="ctr">
                        <a:buNone/>
                      </a:pPr>
                      <a:r>
                        <a:rPr lang="en-US" sz="1200">
                          <a:effectLst/>
                          <a:latin typeface="Arial "/>
                        </a:rPr>
                        <a:t>9</a:t>
                      </a:r>
                    </a:p>
                  </a:txBody>
                  <a:tcPr/>
                </a:tc>
                <a:tc>
                  <a:txBody>
                    <a:bodyPr/>
                    <a:lstStyle/>
                    <a:p>
                      <a:pPr lvl="0" algn="ctr">
                        <a:buNone/>
                      </a:pPr>
                      <a:r>
                        <a:rPr lang="en-US" sz="1200">
                          <a:effectLst/>
                          <a:latin typeface="Arial "/>
                        </a:rPr>
                        <a:t>W Mound / Brentnell</a:t>
                      </a:r>
                      <a:endParaRPr lang="en-US" sz="1200" err="1">
                        <a:effectLst/>
                        <a:latin typeface="Arial "/>
                      </a:endParaRP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756847880"/>
                  </a:ext>
                </a:extLst>
              </a:tr>
              <a:tr h="247650">
                <a:tc>
                  <a:txBody>
                    <a:bodyPr/>
                    <a:lstStyle/>
                    <a:p>
                      <a:pPr lvl="0" algn="ctr">
                        <a:buNone/>
                      </a:pPr>
                      <a:r>
                        <a:rPr lang="en-US" sz="1200">
                          <a:effectLst/>
                          <a:latin typeface="Arial "/>
                        </a:rPr>
                        <a:t>11</a:t>
                      </a:r>
                    </a:p>
                  </a:txBody>
                  <a:tcPr/>
                </a:tc>
                <a:tc>
                  <a:txBody>
                    <a:bodyPr/>
                    <a:lstStyle/>
                    <a:p>
                      <a:pPr lvl="0" algn="ctr">
                        <a:buNone/>
                      </a:pPr>
                      <a:r>
                        <a:rPr lang="en-US" sz="1200">
                          <a:effectLst/>
                          <a:latin typeface="Arial "/>
                        </a:rPr>
                        <a:t>Bryden / Maize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326695431"/>
                  </a:ext>
                </a:extLst>
              </a:tr>
              <a:tr h="247650">
                <a:tc>
                  <a:txBody>
                    <a:bodyPr/>
                    <a:lstStyle/>
                    <a:p>
                      <a:pPr lvl="0" algn="ctr">
                        <a:buNone/>
                      </a:pPr>
                      <a:r>
                        <a:rPr lang="en-US" sz="1200">
                          <a:effectLst/>
                          <a:latin typeface="Arial "/>
                        </a:rPr>
                        <a:t>102</a:t>
                      </a:r>
                    </a:p>
                  </a:txBody>
                  <a:tcPr/>
                </a:tc>
                <a:tc>
                  <a:txBody>
                    <a:bodyPr/>
                    <a:lstStyle/>
                    <a:p>
                      <a:pPr lvl="0" algn="ctr">
                        <a:buNone/>
                      </a:pPr>
                      <a:r>
                        <a:rPr lang="en-US" sz="1200">
                          <a:effectLst/>
                          <a:latin typeface="Arial "/>
                        </a:rPr>
                        <a:t>N High / Polaris Pkwy</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188157823"/>
                  </a:ext>
                </a:extLst>
              </a:tr>
            </a:tbl>
          </a:graphicData>
        </a:graphic>
      </p:graphicFrame>
      <p:sp>
        <p:nvSpPr>
          <p:cNvPr id="6" name="Text Placeholder 3">
            <a:extLst>
              <a:ext uri="{FF2B5EF4-FFF2-40B4-BE49-F238E27FC236}">
                <a16:creationId xmlns:a16="http://schemas.microsoft.com/office/drawing/2014/main" id="{647FE19F-3763-B741-8210-EFE6A411415C}"/>
              </a:ext>
            </a:extLst>
          </p:cNvPr>
          <p:cNvSpPr txBox="1">
            <a:spLocks/>
          </p:cNvSpPr>
          <p:nvPr/>
        </p:nvSpPr>
        <p:spPr>
          <a:xfrm>
            <a:off x="897994" y="1974382"/>
            <a:ext cx="5359449" cy="437493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Roboto"/>
                <a:cs typeface="Arial"/>
              </a:rPr>
              <a:t>Based on passenger feedback, </a:t>
            </a:r>
            <a:r>
              <a:rPr lang="en-US" b="1">
                <a:solidFill>
                  <a:schemeClr val="accent2"/>
                </a:solidFill>
                <a:latin typeface="Arial"/>
                <a:ea typeface="Roboto"/>
                <a:cs typeface="Arial"/>
              </a:rPr>
              <a:t>COTA is proposing downtown lineups on Sundays</a:t>
            </a:r>
            <a:r>
              <a:rPr lang="en-US">
                <a:latin typeface="Arial"/>
                <a:ea typeface="Roboto"/>
                <a:cs typeface="Arial"/>
              </a:rPr>
              <a:t> for Lines 1–11, 102 and CMAX. </a:t>
            </a:r>
            <a:endParaRPr lang="en-US" b="1"/>
          </a:p>
          <a:p>
            <a:r>
              <a:rPr lang="en-US">
                <a:latin typeface="Arial"/>
                <a:ea typeface="Roboto"/>
                <a:cs typeface="Arial"/>
              </a:rPr>
              <a:t>Similar to late-night lineups, local lines will meet at designated locations near Spring Street Terminal in downtown Columbus to make transferring quick and easy. All impacted COTA vehicles would dwell for 10 minutes at their locations to allow customers enough time to transfer between lines.</a:t>
            </a:r>
          </a:p>
        </p:txBody>
      </p:sp>
    </p:spTree>
    <p:extLst>
      <p:ext uri="{BB962C8B-B14F-4D97-AF65-F5344CB8AC3E}">
        <p14:creationId xmlns:p14="http://schemas.microsoft.com/office/powerpoint/2010/main" val="378174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34153" y="400202"/>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12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800689" cy="4606369"/>
          </a:xfrm>
        </p:spPr>
        <p:txBody>
          <a:bodyPr lIns="91440" tIns="45720" rIns="91440" bIns="45720" anchor="t"/>
          <a:lstStyle/>
          <a:p>
            <a:r>
              <a:rPr lang="en-US" b="1">
                <a:solidFill>
                  <a:schemeClr val="accent2"/>
                </a:solidFill>
                <a:latin typeface="Arial"/>
                <a:ea typeface="Roboto"/>
                <a:cs typeface="Arial"/>
              </a:rPr>
              <a:t>COTA’s McKinley Operations Center will close on Saturday and Sunday</a:t>
            </a:r>
            <a:r>
              <a:rPr lang="en-US">
                <a:solidFill>
                  <a:srgbClr val="595959"/>
                </a:solidFill>
                <a:latin typeface="Arial"/>
                <a:ea typeface="Roboto"/>
                <a:cs typeface="Arial"/>
              </a:rPr>
              <a:t>. </a:t>
            </a:r>
            <a:endParaRPr lang="en-US">
              <a:solidFill>
                <a:srgbClr val="595959"/>
              </a:solidFill>
            </a:endParaRPr>
          </a:p>
          <a:p>
            <a:r>
              <a:rPr lang="en-US">
                <a:solidFill>
                  <a:srgbClr val="595959"/>
                </a:solidFill>
                <a:latin typeface="Arial"/>
                <a:ea typeface="Roboto"/>
                <a:cs typeface="Arial"/>
              </a:rPr>
              <a:t>COTA is proposing Line 12 operate between the Fields and McKinley Avenue facilities on weekdays only. </a:t>
            </a:r>
            <a:endParaRPr lang="en-US">
              <a:solidFill>
                <a:srgbClr val="595959"/>
              </a:solidFill>
            </a:endParaRPr>
          </a:p>
          <a:p>
            <a:r>
              <a:rPr lang="en-US">
                <a:solidFill>
                  <a:srgbClr val="595959"/>
                </a:solidFill>
                <a:latin typeface="Arial"/>
                <a:ea typeface="Roboto"/>
                <a:cs typeface="Arial"/>
              </a:rPr>
              <a:t>Line 12 would operate between the Fields Operations Center and downtown Columbus, laying over near North Front Street and Gay Street on Saturday and Sunday.</a:t>
            </a:r>
          </a:p>
          <a:p>
            <a:r>
              <a:rPr lang="en-US" b="1">
                <a:solidFill>
                  <a:schemeClr val="accent2"/>
                </a:solidFill>
                <a:latin typeface="Arial"/>
                <a:ea typeface="Roboto"/>
                <a:cs typeface="Arial"/>
              </a:rPr>
              <a:t>Customers impacted by this change are encouraged to use Line 10</a:t>
            </a:r>
            <a:r>
              <a:rPr lang="en-US">
                <a:solidFill>
                  <a:schemeClr val="accent2"/>
                </a:solidFill>
                <a:latin typeface="Arial"/>
                <a:ea typeface="Roboto"/>
                <a:cs typeface="Arial"/>
              </a:rPr>
              <a:t> </a:t>
            </a:r>
            <a:r>
              <a:rPr lang="en-US">
                <a:latin typeface="Arial"/>
                <a:ea typeface="Roboto"/>
                <a:cs typeface="Arial"/>
              </a:rPr>
              <a:t>for travel along West Broad Street. </a:t>
            </a:r>
            <a:endParaRPr lang="en-US" b="1">
              <a:solidFill>
                <a:srgbClr val="3D97B4"/>
              </a:solidFill>
              <a:latin typeface="Arial"/>
              <a:ea typeface="Roboto"/>
              <a:cs typeface="Arial"/>
            </a:endParaRPr>
          </a:p>
        </p:txBody>
      </p:sp>
      <p:grpSp>
        <p:nvGrpSpPr>
          <p:cNvPr id="5" name="Group 4">
            <a:extLst>
              <a:ext uri="{FF2B5EF4-FFF2-40B4-BE49-F238E27FC236}">
                <a16:creationId xmlns:a16="http://schemas.microsoft.com/office/drawing/2014/main" id="{8771AF73-5A04-3E65-818A-8DABEC853A0C}"/>
              </a:ext>
            </a:extLst>
          </p:cNvPr>
          <p:cNvGrpSpPr/>
          <p:nvPr/>
        </p:nvGrpSpPr>
        <p:grpSpPr>
          <a:xfrm>
            <a:off x="5941405" y="1705"/>
            <a:ext cx="6214945" cy="6854718"/>
            <a:chOff x="5941405" y="1705"/>
            <a:chExt cx="6214945" cy="6854718"/>
          </a:xfrm>
        </p:grpSpPr>
        <p:pic>
          <p:nvPicPr>
            <p:cNvPr id="2" name="Picture 2" descr="Graphical user interface, diagram&#10;&#10;Description automatically generated">
              <a:extLst>
                <a:ext uri="{FF2B5EF4-FFF2-40B4-BE49-F238E27FC236}">
                  <a16:creationId xmlns:a16="http://schemas.microsoft.com/office/drawing/2014/main" id="{FE21F045-1506-8F26-CF48-5021416C9219}"/>
                </a:ext>
              </a:extLst>
            </p:cNvPr>
            <p:cNvPicPr>
              <a:picLocks noChangeAspect="1"/>
            </p:cNvPicPr>
            <p:nvPr/>
          </p:nvPicPr>
          <p:blipFill>
            <a:blip r:embed="rId3"/>
            <a:stretch>
              <a:fillRect/>
            </a:stretch>
          </p:blipFill>
          <p:spPr>
            <a:xfrm>
              <a:off x="5941405" y="1705"/>
              <a:ext cx="6214945" cy="6854718"/>
            </a:xfrm>
            <a:prstGeom prst="rect">
              <a:avLst/>
            </a:prstGeom>
          </p:spPr>
        </p:pic>
        <p:pic>
          <p:nvPicPr>
            <p:cNvPr id="4" name="Picture 2" descr="Graphical user interface, diagram&#10;&#10;Description automatically generated">
              <a:extLst>
                <a:ext uri="{FF2B5EF4-FFF2-40B4-BE49-F238E27FC236}">
                  <a16:creationId xmlns:a16="http://schemas.microsoft.com/office/drawing/2014/main" id="{B9F29F10-DF57-3E55-1B02-2C67916510BB}"/>
                </a:ext>
              </a:extLst>
            </p:cNvPr>
            <p:cNvPicPr>
              <a:picLocks noChangeAspect="1"/>
            </p:cNvPicPr>
            <p:nvPr/>
          </p:nvPicPr>
          <p:blipFill rotWithShape="1">
            <a:blip r:embed="rId3"/>
            <a:srcRect l="12985" t="83811" r="83252" b="13471"/>
            <a:stretch/>
          </p:blipFill>
          <p:spPr>
            <a:xfrm>
              <a:off x="6713592" y="5741009"/>
              <a:ext cx="233816" cy="186356"/>
            </a:xfrm>
            <a:prstGeom prst="rect">
              <a:avLst/>
            </a:prstGeom>
          </p:spPr>
        </p:pic>
      </p:grpSp>
    </p:spTree>
    <p:extLst>
      <p:ext uri="{BB962C8B-B14F-4D97-AF65-F5344CB8AC3E}">
        <p14:creationId xmlns:p14="http://schemas.microsoft.com/office/powerpoint/2010/main" val="166292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23421" y="410935"/>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61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298950" cy="4606369"/>
          </a:xfrm>
        </p:spPr>
        <p:txBody>
          <a:bodyPr lIns="91440" tIns="45720" rIns="91440" bIns="45720" anchor="t"/>
          <a:lstStyle/>
          <a:p>
            <a:r>
              <a:rPr lang="en-US">
                <a:latin typeface="Arial"/>
                <a:ea typeface="Roboto"/>
                <a:cs typeface="Arial"/>
              </a:rPr>
              <a:t>Due to historically low ridership, COTA is proposing to </a:t>
            </a:r>
            <a:r>
              <a:rPr lang="en-US" b="1">
                <a:solidFill>
                  <a:srgbClr val="3D97B4"/>
                </a:solidFill>
                <a:latin typeface="Arial"/>
                <a:ea typeface="Roboto"/>
                <a:cs typeface="Arial"/>
              </a:rPr>
              <a:t>remove Line 61 from </a:t>
            </a:r>
            <a:r>
              <a:rPr lang="en-US" b="1" err="1">
                <a:solidFill>
                  <a:srgbClr val="3D97B4"/>
                </a:solidFill>
                <a:latin typeface="Arial"/>
                <a:ea typeface="Roboto"/>
                <a:cs typeface="Arial"/>
              </a:rPr>
              <a:t>Gantz</a:t>
            </a:r>
            <a:r>
              <a:rPr lang="en-US" b="1">
                <a:solidFill>
                  <a:srgbClr val="3D97B4"/>
                </a:solidFill>
                <a:latin typeface="Arial"/>
                <a:ea typeface="Roboto"/>
                <a:cs typeface="Arial"/>
              </a:rPr>
              <a:t> Road.</a:t>
            </a:r>
            <a:r>
              <a:rPr lang="en-US" b="1">
                <a:solidFill>
                  <a:schemeClr val="accent2"/>
                </a:solidFill>
                <a:latin typeface="Arial"/>
                <a:ea typeface="Roboto"/>
                <a:cs typeface="Arial"/>
              </a:rPr>
              <a:t> </a:t>
            </a:r>
            <a:endParaRPr lang="en-US">
              <a:solidFill>
                <a:schemeClr val="accent2"/>
              </a:solidFill>
            </a:endParaRPr>
          </a:p>
          <a:p>
            <a:r>
              <a:rPr lang="en-US">
                <a:latin typeface="Arial"/>
                <a:ea typeface="Roboto"/>
                <a:cs typeface="Arial"/>
              </a:rPr>
              <a:t>Instead, Line 61 would remain on </a:t>
            </a:r>
            <a:r>
              <a:rPr lang="en-US" err="1">
                <a:latin typeface="Arial"/>
                <a:ea typeface="Roboto"/>
                <a:cs typeface="Arial"/>
              </a:rPr>
              <a:t>Stringtown</a:t>
            </a:r>
            <a:r>
              <a:rPr lang="en-US">
                <a:latin typeface="Arial"/>
                <a:ea typeface="Roboto"/>
                <a:cs typeface="Arial"/>
              </a:rPr>
              <a:t> Road in both directions. Stops along </a:t>
            </a:r>
            <a:r>
              <a:rPr lang="en-US" err="1">
                <a:latin typeface="Arial"/>
                <a:ea typeface="Roboto"/>
                <a:cs typeface="Arial"/>
              </a:rPr>
              <a:t>Gantz</a:t>
            </a:r>
            <a:r>
              <a:rPr lang="en-US">
                <a:latin typeface="Arial"/>
                <a:ea typeface="Roboto"/>
                <a:cs typeface="Arial"/>
              </a:rPr>
              <a:t> Road and </a:t>
            </a:r>
            <a:r>
              <a:rPr lang="en-US" err="1">
                <a:latin typeface="Arial"/>
                <a:ea typeface="Roboto"/>
                <a:cs typeface="Arial"/>
              </a:rPr>
              <a:t>Southpark</a:t>
            </a:r>
            <a:r>
              <a:rPr lang="en-US">
                <a:latin typeface="Arial"/>
                <a:ea typeface="Roboto"/>
                <a:cs typeface="Arial"/>
              </a:rPr>
              <a:t> Place would permanently close.</a:t>
            </a:r>
            <a:endParaRPr lang="en-US"/>
          </a:p>
          <a:p>
            <a:r>
              <a:rPr lang="en-US" b="1">
                <a:solidFill>
                  <a:schemeClr val="accent2"/>
                </a:solidFill>
                <a:latin typeface="Arial"/>
                <a:ea typeface="Roboto"/>
                <a:cs typeface="Arial"/>
              </a:rPr>
              <a:t>Customers impacted by this change are encouraged to use COTA//Plus Grove City zone</a:t>
            </a:r>
            <a:r>
              <a:rPr lang="en-US">
                <a:solidFill>
                  <a:schemeClr val="accent2"/>
                </a:solidFill>
                <a:latin typeface="Arial"/>
                <a:ea typeface="Roboto"/>
                <a:cs typeface="Arial"/>
              </a:rPr>
              <a:t> </a:t>
            </a:r>
            <a:r>
              <a:rPr lang="en-US">
                <a:latin typeface="Arial"/>
                <a:ea typeface="Roboto"/>
                <a:cs typeface="Arial"/>
              </a:rPr>
              <a:t>for travel into the </a:t>
            </a:r>
            <a:r>
              <a:rPr lang="en-US" err="1">
                <a:latin typeface="Arial"/>
                <a:ea typeface="Roboto"/>
                <a:cs typeface="Arial"/>
              </a:rPr>
              <a:t>Southpark</a:t>
            </a:r>
            <a:r>
              <a:rPr lang="en-US">
                <a:latin typeface="Arial"/>
                <a:ea typeface="Roboto"/>
                <a:cs typeface="Arial"/>
              </a:rPr>
              <a:t> Industrial Complex. COTA//Plus Grove City operates from 5:30 a.m. to 8 p.m. Monday-Friday. Customers can request a ride using the COTA//Plus mobile app or by calling Customer Service at 614-308-4400.</a:t>
            </a:r>
          </a:p>
        </p:txBody>
      </p:sp>
      <p:pic>
        <p:nvPicPr>
          <p:cNvPr id="2" name="Picture 2" descr="Map&#10;&#10;Description automatically generated">
            <a:extLst>
              <a:ext uri="{FF2B5EF4-FFF2-40B4-BE49-F238E27FC236}">
                <a16:creationId xmlns:a16="http://schemas.microsoft.com/office/drawing/2014/main" id="{FE21F045-1506-8F26-CF48-5021416C9219}"/>
              </a:ext>
            </a:extLst>
          </p:cNvPr>
          <p:cNvPicPr>
            <a:picLocks noChangeAspect="1"/>
          </p:cNvPicPr>
          <p:nvPr/>
        </p:nvPicPr>
        <p:blipFill>
          <a:blip r:embed="rId4"/>
          <a:stretch>
            <a:fillRect/>
          </a:stretch>
        </p:blipFill>
        <p:spPr>
          <a:xfrm>
            <a:off x="5871510" y="129"/>
            <a:ext cx="6318014" cy="6857871"/>
          </a:xfrm>
          <a:prstGeom prst="rect">
            <a:avLst/>
          </a:prstGeom>
        </p:spPr>
      </p:pic>
    </p:spTree>
    <p:extLst>
      <p:ext uri="{BB962C8B-B14F-4D97-AF65-F5344CB8AC3E}">
        <p14:creationId xmlns:p14="http://schemas.microsoft.com/office/powerpoint/2010/main" val="371451610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D629E4-BF95-86E6-38DC-172CA6199D98}"/>
              </a:ext>
            </a:extLst>
          </p:cNvPr>
          <p:cNvSpPr>
            <a:spLocks noGrp="1"/>
          </p:cNvSpPr>
          <p:nvPr>
            <p:ph type="body" sz="quarter" idx="14"/>
          </p:nvPr>
        </p:nvSpPr>
        <p:spPr/>
        <p:txBody>
          <a:bodyPr/>
          <a:lstStyle/>
          <a:p>
            <a:endParaRPr lang="en-US"/>
          </a:p>
        </p:txBody>
      </p:sp>
      <p:sp>
        <p:nvSpPr>
          <p:cNvPr id="4" name="Text Placeholder 3">
            <a:extLst>
              <a:ext uri="{FF2B5EF4-FFF2-40B4-BE49-F238E27FC236}">
                <a16:creationId xmlns:a16="http://schemas.microsoft.com/office/drawing/2014/main" id="{64FC6CAD-DBB0-0490-50B8-83CF8C26EAE4}"/>
              </a:ext>
            </a:extLst>
          </p:cNvPr>
          <p:cNvSpPr>
            <a:spLocks noGrp="1"/>
          </p:cNvSpPr>
          <p:nvPr>
            <p:ph type="body" sz="quarter" idx="15"/>
          </p:nvPr>
        </p:nvSpPr>
        <p:spPr>
          <a:xfrm>
            <a:off x="767892" y="1366616"/>
            <a:ext cx="4489450" cy="4278560"/>
          </a:xfrm>
        </p:spPr>
        <p:txBody>
          <a:bodyPr lIns="91440" tIns="45720" rIns="91440" bIns="45720" anchor="t"/>
          <a:lstStyle/>
          <a:p>
            <a:r>
              <a:rPr lang="en-US">
                <a:solidFill>
                  <a:schemeClr val="tx1">
                    <a:lumMod val="65000"/>
                    <a:lumOff val="35000"/>
                  </a:schemeClr>
                </a:solidFill>
                <a:latin typeface="Arial"/>
                <a:ea typeface="Roboto"/>
                <a:cs typeface="Arial"/>
              </a:rPr>
              <a:t>COTA is proposing a </a:t>
            </a:r>
            <a:r>
              <a:rPr lang="en-US" b="1">
                <a:solidFill>
                  <a:srgbClr val="3D97B4"/>
                </a:solidFill>
                <a:latin typeface="Arial"/>
                <a:ea typeface="Roboto"/>
                <a:cs typeface="Arial"/>
              </a:rPr>
              <a:t>new downtown layover for Lines 41-46, 71-75 and 102.</a:t>
            </a:r>
            <a:endParaRPr lang="en-US" b="1">
              <a:solidFill>
                <a:srgbClr val="3D97B4"/>
              </a:solidFill>
            </a:endParaRPr>
          </a:p>
          <a:p>
            <a:r>
              <a:rPr lang="en-US">
                <a:solidFill>
                  <a:schemeClr val="tx1">
                    <a:lumMod val="65000"/>
                    <a:lumOff val="35000"/>
                  </a:schemeClr>
                </a:solidFill>
                <a:latin typeface="Arial"/>
                <a:ea typeface="Roboto"/>
                <a:cs typeface="Arial"/>
              </a:rPr>
              <a:t>Lines would no longer use the COTA Transit Terminal located on East Rich Street. </a:t>
            </a:r>
          </a:p>
          <a:p>
            <a:r>
              <a:rPr lang="en-US">
                <a:solidFill>
                  <a:schemeClr val="tx1">
                    <a:lumMod val="65000"/>
                    <a:lumOff val="35000"/>
                  </a:schemeClr>
                </a:solidFill>
                <a:latin typeface="Arial"/>
                <a:ea typeface="Roboto"/>
                <a:cs typeface="Arial"/>
              </a:rPr>
              <a:t>Catch Lines 41-46 and 102</a:t>
            </a:r>
            <a:r>
              <a:rPr lang="en-US" b="1">
                <a:solidFill>
                  <a:schemeClr val="accent2"/>
                </a:solidFill>
                <a:latin typeface="Arial"/>
                <a:ea typeface="Roboto"/>
                <a:cs typeface="Arial"/>
              </a:rPr>
              <a:t> </a:t>
            </a:r>
            <a:r>
              <a:rPr lang="en-US">
                <a:solidFill>
                  <a:schemeClr val="tx1">
                    <a:lumMod val="65000"/>
                    <a:lumOff val="35000"/>
                  </a:schemeClr>
                </a:solidFill>
                <a:latin typeface="Arial"/>
                <a:ea typeface="Roboto"/>
                <a:cs typeface="Arial"/>
              </a:rPr>
              <a:t>near the intersection of South High Street &amp; East Rich Street.</a:t>
            </a:r>
          </a:p>
          <a:p>
            <a:r>
              <a:rPr lang="en-US">
                <a:solidFill>
                  <a:schemeClr val="tx1">
                    <a:lumMod val="65000"/>
                    <a:lumOff val="35000"/>
                  </a:schemeClr>
                </a:solidFill>
                <a:latin typeface="Arial"/>
                <a:ea typeface="Roboto"/>
                <a:cs typeface="Arial"/>
              </a:rPr>
              <a:t>Catch Lines 71-75 near East Main Street &amp; South High Street,</a:t>
            </a:r>
            <a:r>
              <a:rPr lang="en-US" b="1">
                <a:solidFill>
                  <a:schemeClr val="accent2"/>
                </a:solidFill>
                <a:latin typeface="Arial"/>
                <a:ea typeface="Roboto"/>
                <a:cs typeface="Arial"/>
              </a:rPr>
              <a:t> </a:t>
            </a:r>
            <a:r>
              <a:rPr lang="en-US">
                <a:solidFill>
                  <a:schemeClr val="tx1">
                    <a:lumMod val="65000"/>
                    <a:lumOff val="35000"/>
                  </a:schemeClr>
                </a:solidFill>
                <a:latin typeface="Arial"/>
                <a:ea typeface="Roboto"/>
                <a:cs typeface="Arial"/>
              </a:rPr>
              <a:t>directly behind the COTA Transit Terminal. </a:t>
            </a:r>
            <a:endParaRPr lang="en-US" b="1">
              <a:solidFill>
                <a:schemeClr val="tx1">
                  <a:lumMod val="65000"/>
                  <a:lumOff val="35000"/>
                </a:schemeClr>
              </a:solidFill>
            </a:endParaRPr>
          </a:p>
          <a:p>
            <a:r>
              <a:rPr lang="en-US">
                <a:solidFill>
                  <a:schemeClr val="tx1">
                    <a:lumMod val="65000"/>
                    <a:lumOff val="35000"/>
                  </a:schemeClr>
                </a:solidFill>
                <a:latin typeface="Arial"/>
                <a:ea typeface="Roboto"/>
                <a:cs typeface="Arial"/>
              </a:rPr>
              <a:t>Passes are available for purchase by visiting COTA's Customer Experience Center at 33 N. High St.</a:t>
            </a:r>
            <a:endParaRPr lang="en-US">
              <a:solidFill>
                <a:schemeClr val="tx1">
                  <a:lumMod val="65000"/>
                  <a:lumOff val="35000"/>
                </a:schemeClr>
              </a:solidFill>
              <a:latin typeface="Arial"/>
              <a:cs typeface="Arial"/>
            </a:endParaRPr>
          </a:p>
          <a:p>
            <a:endParaRPr lang="en-US" b="1">
              <a:solidFill>
                <a:schemeClr val="accent2"/>
              </a:solidFill>
              <a:latin typeface="Arial"/>
              <a:cs typeface="Arial"/>
            </a:endParaRPr>
          </a:p>
          <a:p>
            <a:endParaRPr lang="en-US">
              <a:solidFill>
                <a:srgbClr val="595959"/>
              </a:solidFill>
              <a:latin typeface="Arial"/>
              <a:cs typeface="Arial"/>
            </a:endParaRPr>
          </a:p>
        </p:txBody>
      </p:sp>
      <p:sp>
        <p:nvSpPr>
          <p:cNvPr id="13" name="Title 3"/>
          <p:cNvSpPr>
            <a:spLocks noGrp="1"/>
          </p:cNvSpPr>
          <p:nvPr>
            <p:ph type="title"/>
          </p:nvPr>
        </p:nvSpPr>
        <p:spPr>
          <a:xfrm>
            <a:off x="767892" y="569196"/>
            <a:ext cx="4639574" cy="737967"/>
          </a:xfrm>
        </p:spPr>
        <p:txBody>
          <a:bodyPr/>
          <a:lstStyle/>
          <a:p>
            <a:r>
              <a:rPr lang="en-US"/>
              <a:t>New End of Line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7721" y="0"/>
            <a:ext cx="6254278" cy="6858000"/>
          </a:xfrm>
          <a:prstGeom prst="rect">
            <a:avLst/>
          </a:prstGeom>
        </p:spPr>
      </p:pic>
    </p:spTree>
    <p:extLst>
      <p:ext uri="{BB962C8B-B14F-4D97-AF65-F5344CB8AC3E}">
        <p14:creationId xmlns:p14="http://schemas.microsoft.com/office/powerpoint/2010/main" val="3443728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391;p51">
            <a:extLst>
              <a:ext uri="{FF2B5EF4-FFF2-40B4-BE49-F238E27FC236}">
                <a16:creationId xmlns:a16="http://schemas.microsoft.com/office/drawing/2014/main" id="{86F00BAE-7B5D-A347-8BA7-9D5893A0FCE4}"/>
              </a:ext>
            </a:extLst>
          </p:cNvPr>
          <p:cNvSpPr txBox="1">
            <a:spLocks/>
          </p:cNvSpPr>
          <p:nvPr/>
        </p:nvSpPr>
        <p:spPr>
          <a:xfrm>
            <a:off x="6449864" y="1673808"/>
            <a:ext cx="4405915" cy="4506996"/>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400" b="1">
                <a:solidFill>
                  <a:srgbClr val="3D97B4"/>
                </a:solidFill>
                <a:latin typeface="Arial"/>
                <a:ea typeface="Roboto"/>
                <a:cs typeface="Arial"/>
              </a:rPr>
              <a:t>COTA’s seasonal Zoo Bus will return May 2023!</a:t>
            </a:r>
            <a:endParaRPr lang="en-US"/>
          </a:p>
          <a:p>
            <a:pPr marL="0" indent="0">
              <a:lnSpc>
                <a:spcPct val="150000"/>
              </a:lnSpc>
              <a:spcBef>
                <a:spcPts val="0"/>
              </a:spcBef>
              <a:buNone/>
            </a:pPr>
            <a:endParaRPr lang="en-US" sz="600" b="1">
              <a:solidFill>
                <a:srgbClr val="3D97B4"/>
              </a:solidFill>
              <a:latin typeface="Arial"/>
              <a:ea typeface="Roboto"/>
              <a:cs typeface="Arial"/>
            </a:endParaRPr>
          </a:p>
          <a:p>
            <a:pPr marL="0" indent="0">
              <a:lnSpc>
                <a:spcPct val="150000"/>
              </a:lnSpc>
              <a:spcBef>
                <a:spcPts val="0"/>
              </a:spcBef>
              <a:buNone/>
            </a:pPr>
            <a:r>
              <a:rPr lang="en-US" sz="1400">
                <a:solidFill>
                  <a:schemeClr val="tx1">
                    <a:lumMod val="65000"/>
                    <a:lumOff val="35000"/>
                  </a:schemeClr>
                </a:solidFill>
                <a:latin typeface="Arial"/>
                <a:ea typeface="Roboto"/>
                <a:cs typeface="Arial"/>
              </a:rPr>
              <a:t>Zoo service begins Saturday, May 6 and operates on weekends until Memorial Day. Beginning Memorial Day, May 29 and running through Labor Day, Sept. 4, the Zoo Bus will operate seven days a week.</a:t>
            </a:r>
          </a:p>
          <a:p>
            <a:pPr marL="0" indent="0">
              <a:lnSpc>
                <a:spcPct val="150000"/>
              </a:lnSpc>
              <a:spcBef>
                <a:spcPts val="0"/>
              </a:spcBef>
              <a:buNone/>
            </a:pPr>
            <a:endParaRPr lang="en-US" sz="600" b="1">
              <a:solidFill>
                <a:srgbClr val="3D97B4"/>
              </a:solidFill>
              <a:latin typeface="Arial"/>
              <a:ea typeface="Roboto"/>
              <a:cs typeface="Arial"/>
            </a:endParaRPr>
          </a:p>
          <a:p>
            <a:pPr marL="0" indent="0">
              <a:lnSpc>
                <a:spcPct val="150000"/>
              </a:lnSpc>
              <a:spcBef>
                <a:spcPts val="0"/>
              </a:spcBef>
              <a:buNone/>
            </a:pPr>
            <a:r>
              <a:rPr lang="en-US" sz="1400">
                <a:solidFill>
                  <a:schemeClr val="tx1">
                    <a:lumMod val="65000"/>
                    <a:lumOff val="35000"/>
                  </a:schemeClr>
                </a:solidFill>
                <a:latin typeface="Arial"/>
                <a:ea typeface="Roboto"/>
                <a:cs typeface="Arial"/>
              </a:rPr>
              <a:t>Zoo Bus operates according to the holiday/Sunday schedule on Memorial Day, Independence Day, and Labor Day.</a:t>
            </a:r>
          </a:p>
          <a:p>
            <a:pPr marL="0" indent="0">
              <a:lnSpc>
                <a:spcPct val="150000"/>
              </a:lnSpc>
              <a:spcBef>
                <a:spcPts val="0"/>
              </a:spcBef>
              <a:buNone/>
            </a:pPr>
            <a:endParaRPr lang="en-US" sz="600" b="1">
              <a:solidFill>
                <a:srgbClr val="3D97B4"/>
              </a:solidFill>
              <a:latin typeface="Arial"/>
              <a:ea typeface="Roboto"/>
              <a:cs typeface="Arial"/>
            </a:endParaRPr>
          </a:p>
          <a:p>
            <a:pPr marL="0" indent="0">
              <a:lnSpc>
                <a:spcPct val="150000"/>
              </a:lnSpc>
              <a:spcBef>
                <a:spcPts val="0"/>
              </a:spcBef>
              <a:buNone/>
            </a:pPr>
            <a:r>
              <a:rPr lang="en-US" sz="1400">
                <a:solidFill>
                  <a:schemeClr val="tx1">
                    <a:lumMod val="65000"/>
                    <a:lumOff val="35000"/>
                  </a:schemeClr>
                </a:solidFill>
                <a:latin typeface="Arial"/>
                <a:ea typeface="Roboto"/>
                <a:cs typeface="Arial"/>
              </a:rPr>
              <a:t>For more information about COTA Zoo Bus service, </a:t>
            </a:r>
            <a:r>
              <a:rPr lang="en-US" sz="1400" b="1">
                <a:solidFill>
                  <a:srgbClr val="3D97B4"/>
                </a:solidFill>
                <a:latin typeface="Arial"/>
                <a:ea typeface="Roboto"/>
                <a:cs typeface="Arial"/>
              </a:rPr>
              <a:t>visit COTA.com/</a:t>
            </a:r>
            <a:r>
              <a:rPr lang="en-US" sz="1400" b="1" err="1">
                <a:solidFill>
                  <a:srgbClr val="3D97B4"/>
                </a:solidFill>
                <a:latin typeface="Arial"/>
                <a:ea typeface="Roboto"/>
                <a:cs typeface="Arial"/>
              </a:rPr>
              <a:t>ZooBus</a:t>
            </a:r>
            <a:r>
              <a:rPr lang="en-US" sz="1400" b="1">
                <a:solidFill>
                  <a:srgbClr val="3D97B4"/>
                </a:solidFill>
                <a:latin typeface="Arial"/>
                <a:ea typeface="Roboto"/>
                <a:cs typeface="Arial"/>
              </a:rPr>
              <a:t> or call (614) 228-1776</a:t>
            </a:r>
            <a:r>
              <a:rPr lang="en-US" sz="1400">
                <a:solidFill>
                  <a:schemeClr val="tx1">
                    <a:lumMod val="65000"/>
                    <a:lumOff val="35000"/>
                  </a:schemeClr>
                </a:solidFill>
                <a:latin typeface="Arial"/>
                <a:ea typeface="Roboto"/>
                <a:cs typeface="Arial"/>
              </a:rPr>
              <a:t>. For Zoo and </a:t>
            </a:r>
            <a:r>
              <a:rPr lang="en-US" sz="1400" err="1">
                <a:solidFill>
                  <a:schemeClr val="tx1">
                    <a:lumMod val="65000"/>
                    <a:lumOff val="35000"/>
                  </a:schemeClr>
                </a:solidFill>
                <a:latin typeface="Arial"/>
                <a:ea typeface="Roboto"/>
                <a:cs typeface="Arial"/>
              </a:rPr>
              <a:t>Zoombezi</a:t>
            </a:r>
            <a:r>
              <a:rPr lang="en-US" sz="1400">
                <a:solidFill>
                  <a:schemeClr val="tx1">
                    <a:lumMod val="65000"/>
                    <a:lumOff val="35000"/>
                  </a:schemeClr>
                </a:solidFill>
                <a:latin typeface="Arial"/>
                <a:ea typeface="Roboto"/>
                <a:cs typeface="Arial"/>
              </a:rPr>
              <a:t> Bay hours visit </a:t>
            </a:r>
            <a:r>
              <a:rPr lang="en-US" sz="1400" b="1">
                <a:solidFill>
                  <a:schemeClr val="tx1">
                    <a:lumMod val="65000"/>
                    <a:lumOff val="35000"/>
                  </a:schemeClr>
                </a:solidFill>
                <a:latin typeface="Arial"/>
                <a:ea typeface="Roboto"/>
                <a:cs typeface="Arial"/>
              </a:rPr>
              <a:t>columbuszoo.org.</a:t>
            </a:r>
            <a:endParaRPr lang="en-US" sz="1300" b="1">
              <a:solidFill>
                <a:schemeClr val="tx1">
                  <a:lumMod val="65000"/>
                  <a:lumOff val="35000"/>
                </a:schemeClr>
              </a:solidFill>
              <a:latin typeface="Arial" panose="020B0604020202020204" pitchFamily="34" charset="0"/>
              <a:ea typeface="Roboto"/>
              <a:cs typeface="Arial" panose="020B0604020202020204" pitchFamily="34" charset="0"/>
            </a:endParaRPr>
          </a:p>
          <a:p>
            <a:pPr marL="0" indent="0">
              <a:lnSpc>
                <a:spcPct val="150000"/>
              </a:lnSpc>
              <a:spcBef>
                <a:spcPts val="0"/>
              </a:spcBef>
              <a:buNone/>
            </a:pPr>
            <a:endParaRPr lang="en-US" sz="1300">
              <a:solidFill>
                <a:schemeClr val="bg2">
                  <a:lumMod val="25000"/>
                </a:schemeClr>
              </a:solidFill>
              <a:latin typeface="Arial" panose="020B0604020202020204" pitchFamily="34" charset="0"/>
              <a:cs typeface="Arial" panose="020B0604020202020204" pitchFamily="34" charset="0"/>
            </a:endParaRPr>
          </a:p>
        </p:txBody>
      </p:sp>
      <p:sp>
        <p:nvSpPr>
          <p:cNvPr id="2" name="Picture Placeholder 1"/>
          <p:cNvSpPr>
            <a:spLocks noGrp="1"/>
          </p:cNvSpPr>
          <p:nvPr>
            <p:ph type="pic" sz="quarter" idx="10"/>
          </p:nvPr>
        </p:nvSpPr>
        <p:spPr/>
      </p:sp>
      <p:sp>
        <p:nvSpPr>
          <p:cNvPr id="7" name="Text Placeholder 6"/>
          <p:cNvSpPr>
            <a:spLocks noGrp="1"/>
          </p:cNvSpPr>
          <p:nvPr>
            <p:ph type="body" sz="quarter" idx="14"/>
          </p:nvPr>
        </p:nvSpPr>
        <p:spPr/>
        <p:txBody>
          <a:bodyPr/>
          <a:lstStyle/>
          <a:p>
            <a:endParaRPr lang="en-US"/>
          </a:p>
        </p:txBody>
      </p:sp>
      <p:sp>
        <p:nvSpPr>
          <p:cNvPr id="8" name="SmartArt Placeholder 7"/>
          <p:cNvSpPr>
            <a:spLocks noGrp="1"/>
          </p:cNvSpPr>
          <p:nvPr>
            <p:ph type="dgm" sz="quarter" idx="19"/>
          </p:nvPr>
        </p:nvSpPr>
        <p:spPr/>
      </p:sp>
      <p:pic>
        <p:nvPicPr>
          <p:cNvPr id="10" name="Picture 9" descr="A person sitting on a rock&#10;&#10;Description automatically generated with low confidence">
            <a:extLst>
              <a:ext uri="{FF2B5EF4-FFF2-40B4-BE49-F238E27FC236}">
                <a16:creationId xmlns:a16="http://schemas.microsoft.com/office/drawing/2014/main" id="{E27C48FB-D29B-7E44-800A-7F06E31BBF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140" r="23703"/>
          <a:stretch/>
        </p:blipFill>
        <p:spPr>
          <a:xfrm>
            <a:off x="0" y="0"/>
            <a:ext cx="5879758" cy="6858000"/>
          </a:xfrm>
          <a:prstGeom prst="rect">
            <a:avLst/>
          </a:prstGeom>
        </p:spPr>
      </p:pic>
      <p:sp>
        <p:nvSpPr>
          <p:cNvPr id="11" name="Google Shape;390;p51">
            <a:extLst>
              <a:ext uri="{FF2B5EF4-FFF2-40B4-BE49-F238E27FC236}">
                <a16:creationId xmlns:a16="http://schemas.microsoft.com/office/drawing/2014/main" id="{4068099D-89AA-BF41-8E5F-684EFE86B07C}"/>
              </a:ext>
            </a:extLst>
          </p:cNvPr>
          <p:cNvSpPr txBox="1">
            <a:spLocks/>
          </p:cNvSpPr>
          <p:nvPr/>
        </p:nvSpPr>
        <p:spPr>
          <a:xfrm>
            <a:off x="6449865" y="867374"/>
            <a:ext cx="4388318"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2060"/>
              </a:buClr>
              <a:buSzPts val="5264"/>
              <a:buFont typeface="Avenir"/>
              <a:buNone/>
            </a:pPr>
            <a:r>
              <a:rPr lang="en-US" sz="4400" b="1">
                <a:solidFill>
                  <a:schemeClr val="accent1"/>
                </a:solidFill>
                <a:latin typeface="Arial" panose="020B0604020202020204" pitchFamily="34" charset="0"/>
                <a:cs typeface="Arial" panose="020B0604020202020204" pitchFamily="34" charset="0"/>
              </a:rPr>
              <a:t>Zoo Bus Service</a:t>
            </a:r>
          </a:p>
        </p:txBody>
      </p:sp>
    </p:spTree>
    <p:extLst>
      <p:ext uri="{BB962C8B-B14F-4D97-AF65-F5344CB8AC3E}">
        <p14:creationId xmlns:p14="http://schemas.microsoft.com/office/powerpoint/2010/main" val="805218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FB15998-DEEC-15D6-9698-EE411309A170}"/>
              </a:ext>
            </a:extLst>
          </p:cNvPr>
          <p:cNvPicPr>
            <a:picLocks noChangeAspect="1"/>
          </p:cNvPicPr>
          <p:nvPr/>
        </p:nvPicPr>
        <p:blipFill>
          <a:blip r:embed="rId2"/>
          <a:stretch>
            <a:fillRect/>
          </a:stretch>
        </p:blipFill>
        <p:spPr>
          <a:xfrm>
            <a:off x="1875033" y="20388"/>
            <a:ext cx="10312102" cy="6860357"/>
          </a:xfrm>
          <a:prstGeom prst="rect">
            <a:avLst/>
          </a:prstGeom>
        </p:spPr>
      </p:pic>
      <p:pic>
        <p:nvPicPr>
          <p:cNvPr id="9" name="Picture Placeholder 8">
            <a:extLst>
              <a:ext uri="{FF2B5EF4-FFF2-40B4-BE49-F238E27FC236}">
                <a16:creationId xmlns:a16="http://schemas.microsoft.com/office/drawing/2014/main" id="{F9D5ABD4-557B-E443-B53C-A4ECEA883EF4}"/>
              </a:ext>
            </a:extLst>
          </p:cNvPr>
          <p:cNvPicPr>
            <a:picLocks noGrp="1" noChangeAspect="1"/>
          </p:cNvPicPr>
          <p:nvPr>
            <p:ph type="pic" sz="quarter" idx="17"/>
          </p:nvPr>
        </p:nvPicPr>
        <p:blipFill rotWithShape="1">
          <a:blip r:embed="rId2"/>
          <a:srcRect t="7804" b="7804"/>
          <a:stretch/>
        </p:blipFill>
        <p:spPr>
          <a:xfrm>
            <a:off x="0" y="0"/>
            <a:ext cx="12189617" cy="6858000"/>
          </a:xfrm>
        </p:spPr>
      </p:pic>
      <p:sp>
        <p:nvSpPr>
          <p:cNvPr id="3" name="Text Placeholder 2">
            <a:extLst>
              <a:ext uri="{FF2B5EF4-FFF2-40B4-BE49-F238E27FC236}">
                <a16:creationId xmlns:a16="http://schemas.microsoft.com/office/drawing/2014/main" id="{9152BEB9-878C-D34B-88C6-451517188CD3}"/>
              </a:ext>
            </a:extLst>
          </p:cNvPr>
          <p:cNvSpPr>
            <a:spLocks noGrp="1"/>
          </p:cNvSpPr>
          <p:nvPr>
            <p:ph type="body" sz="quarter" idx="14"/>
          </p:nvPr>
        </p:nvSpPr>
        <p:spPr/>
        <p:txBody>
          <a:bodyPr/>
          <a:lstStyle/>
          <a:p>
            <a:r>
              <a:rPr lang="en-US"/>
              <a:t> MOVING EVERY LIFE FORWARD |</a:t>
            </a:r>
          </a:p>
        </p:txBody>
      </p:sp>
      <p:sp>
        <p:nvSpPr>
          <p:cNvPr id="13" name="Google Shape;57;p8">
            <a:extLst>
              <a:ext uri="{FF2B5EF4-FFF2-40B4-BE49-F238E27FC236}">
                <a16:creationId xmlns:a16="http://schemas.microsoft.com/office/drawing/2014/main" id="{EBA41EF8-6808-4047-9332-334806F3AF5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2</a:t>
            </a:fld>
            <a:endParaRPr lang="en-US" sz="1100" b="1" i="0">
              <a:solidFill>
                <a:schemeClr val="bg1"/>
              </a:solidFill>
              <a:latin typeface="Arial" panose="020B0604020202020204" pitchFamily="34" charset="0"/>
              <a:cs typeface="Arial" panose="020B0604020202020204" pitchFamily="34" charset="0"/>
            </a:endParaRPr>
          </a:p>
        </p:txBody>
      </p:sp>
      <p:sp>
        <p:nvSpPr>
          <p:cNvPr id="12"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9504" y="0"/>
            <a:ext cx="7993753" cy="6858000"/>
          </a:xfrm>
        </p:spPr>
      </p:sp>
      <p:pic>
        <p:nvPicPr>
          <p:cNvPr id="7" name="Picture 1"/>
          <p:cNvPicPr>
            <a:picLocks noChangeAspect="1"/>
          </p:cNvPicPr>
          <p:nvPr/>
        </p:nvPicPr>
        <p:blipFill>
          <a:blip r:embed="rId3"/>
          <a:stretch>
            <a:fillRect/>
          </a:stretch>
        </p:blipFill>
        <p:spPr>
          <a:xfrm>
            <a:off x="7883" y="-296"/>
            <a:ext cx="7023201" cy="6858594"/>
          </a:xfrm>
          <a:prstGeom prst="rect">
            <a:avLst/>
          </a:prstGeom>
        </p:spPr>
      </p:pic>
      <p:sp>
        <p:nvSpPr>
          <p:cNvPr id="14" name="Title 5">
            <a:extLst>
              <a:ext uri="{FF2B5EF4-FFF2-40B4-BE49-F238E27FC236}">
                <a16:creationId xmlns:a16="http://schemas.microsoft.com/office/drawing/2014/main" id="{B8EAA72F-52E9-1A4C-95AA-49C3721EBBE0}"/>
              </a:ext>
            </a:extLst>
          </p:cNvPr>
          <p:cNvSpPr txBox="1">
            <a:spLocks/>
          </p:cNvSpPr>
          <p:nvPr/>
        </p:nvSpPr>
        <p:spPr>
          <a:xfrm>
            <a:off x="916933" y="859691"/>
            <a:ext cx="5867138" cy="393232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6000" b="0" spc="300">
                <a:solidFill>
                  <a:schemeClr val="bg1"/>
                </a:solidFill>
                <a:latin typeface="Arial" panose="020B0604020202020204" pitchFamily="34" charset="0"/>
              </a:rPr>
              <a:t>THANK YOU FOR JOINING US AND</a:t>
            </a:r>
          </a:p>
          <a:p>
            <a:pPr>
              <a:lnSpc>
                <a:spcPct val="100000"/>
              </a:lnSpc>
            </a:pPr>
            <a:r>
              <a:rPr lang="en-US" sz="6000" b="0" i="1">
                <a:solidFill>
                  <a:schemeClr val="bg1"/>
                </a:solidFill>
                <a:latin typeface="Georgia" panose="02040502050405020303" pitchFamily="18" charset="0"/>
              </a:rPr>
              <a:t>participating.</a:t>
            </a:r>
          </a:p>
        </p:txBody>
      </p:sp>
      <p:sp>
        <p:nvSpPr>
          <p:cNvPr id="15" name="Title 1">
            <a:extLst>
              <a:ext uri="{FF2B5EF4-FFF2-40B4-BE49-F238E27FC236}">
                <a16:creationId xmlns:a16="http://schemas.microsoft.com/office/drawing/2014/main" id="{5829927B-3B4A-E04F-9704-658392490D0E}"/>
              </a:ext>
            </a:extLst>
          </p:cNvPr>
          <p:cNvSpPr txBox="1">
            <a:spLocks/>
          </p:cNvSpPr>
          <p:nvPr/>
        </p:nvSpPr>
        <p:spPr>
          <a:xfrm>
            <a:off x="924055" y="626885"/>
            <a:ext cx="3284511" cy="351308"/>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2000" b="0" spc="300">
                <a:solidFill>
                  <a:schemeClr val="bg1"/>
                </a:solidFill>
              </a:rPr>
              <a:t>MEETING PURPOSE</a:t>
            </a:r>
          </a:p>
        </p:txBody>
      </p:sp>
      <p:sp>
        <p:nvSpPr>
          <p:cNvPr id="4" name="Google Shape;115;p15">
            <a:extLst>
              <a:ext uri="{FF2B5EF4-FFF2-40B4-BE49-F238E27FC236}">
                <a16:creationId xmlns:a16="http://schemas.microsoft.com/office/drawing/2014/main" id="{BF56CBBD-44A5-2273-66E9-DA2EF85EC69D}"/>
              </a:ext>
            </a:extLst>
          </p:cNvPr>
          <p:cNvSpPr txBox="1"/>
          <p:nvPr/>
        </p:nvSpPr>
        <p:spPr>
          <a:xfrm>
            <a:off x="914022" y="4879624"/>
            <a:ext cx="5961997" cy="1852562"/>
          </a:xfrm>
          <a:prstGeom prst="rect">
            <a:avLst/>
          </a:prstGeom>
          <a:noFill/>
          <a:ln>
            <a:noFill/>
          </a:ln>
        </p:spPr>
        <p:txBody>
          <a:bodyPr spcFirstLastPara="1" wrap="square" lIns="64283" tIns="32133" rIns="64283" bIns="32133"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Clr>
                <a:srgbClr val="000000"/>
              </a:buClr>
              <a:buSzPts val="5600"/>
            </a:pPr>
            <a:r>
              <a:rPr lang="en-US" sz="1600">
                <a:solidFill>
                  <a:schemeClr val="bg1"/>
                </a:solidFill>
                <a:latin typeface="Arial"/>
                <a:ea typeface="Arial"/>
                <a:cs typeface="Arial"/>
                <a:sym typeface="Arial"/>
              </a:rPr>
              <a:t>The purpose of this meeting is to take public comments on the </a:t>
            </a:r>
            <a:r>
              <a:rPr lang="en-US" sz="1600" b="1">
                <a:solidFill>
                  <a:schemeClr val="accent2"/>
                </a:solidFill>
                <a:latin typeface="Arial"/>
                <a:ea typeface="Arial"/>
                <a:cs typeface="Arial"/>
                <a:sym typeface="Arial"/>
              </a:rPr>
              <a:t>proposed service changes</a:t>
            </a:r>
            <a:r>
              <a:rPr lang="en-US" sz="1600">
                <a:solidFill>
                  <a:schemeClr val="bg1"/>
                </a:solidFill>
                <a:latin typeface="Arial"/>
                <a:ea typeface="Arial"/>
                <a:cs typeface="Arial"/>
                <a:sym typeface="Arial"/>
              </a:rPr>
              <a:t> that will take effect on May 1, 2023 </a:t>
            </a:r>
          </a:p>
          <a:p>
            <a:pPr>
              <a:lnSpc>
                <a:spcPct val="150000"/>
              </a:lnSpc>
              <a:buClr>
                <a:srgbClr val="000000"/>
              </a:buClr>
              <a:buSzPts val="5600"/>
            </a:pPr>
            <a:endParaRPr lang="en-US" sz="600">
              <a:solidFill>
                <a:schemeClr val="bg1"/>
              </a:solidFill>
              <a:latin typeface="Arial" panose="020B0604020202020204" pitchFamily="34" charset="0"/>
              <a:ea typeface="Arial"/>
              <a:cs typeface="Arial" panose="020B0604020202020204" pitchFamily="34" charset="0"/>
              <a:sym typeface="Arial"/>
            </a:endParaRPr>
          </a:p>
          <a:p>
            <a:pPr>
              <a:lnSpc>
                <a:spcPct val="150000"/>
              </a:lnSpc>
              <a:buClr>
                <a:srgbClr val="000000"/>
              </a:buClr>
              <a:buSzPts val="5600"/>
            </a:pPr>
            <a:r>
              <a:rPr lang="en-US" sz="1600" i="1">
                <a:solidFill>
                  <a:schemeClr val="bg1"/>
                </a:solidFill>
                <a:latin typeface="Arial"/>
                <a:ea typeface="Arial"/>
                <a:cs typeface="Arial"/>
                <a:sym typeface="Arial"/>
              </a:rPr>
              <a:t>No final decisions have been made for the May 2023 </a:t>
            </a:r>
            <a:br>
              <a:rPr lang="en-US" sz="1600" i="1">
                <a:latin typeface="Arial"/>
                <a:ea typeface="Arial"/>
                <a:cs typeface="Arial"/>
              </a:rPr>
            </a:br>
            <a:r>
              <a:rPr lang="en-US" sz="1600" i="1">
                <a:solidFill>
                  <a:schemeClr val="bg1"/>
                </a:solidFill>
                <a:latin typeface="Arial"/>
                <a:ea typeface="Arial"/>
                <a:cs typeface="Arial"/>
                <a:sym typeface="Arial"/>
              </a:rPr>
              <a:t>service changes.</a:t>
            </a:r>
            <a:endParaRPr sz="1600" i="1">
              <a:solidFill>
                <a:schemeClr val="bg1"/>
              </a:solidFill>
              <a:latin typeface="Arial"/>
              <a:ea typeface="Arial"/>
              <a:cs typeface="Arial"/>
              <a:sym typeface="Arial"/>
            </a:endParaRPr>
          </a:p>
        </p:txBody>
      </p:sp>
    </p:spTree>
    <p:extLst>
      <p:ext uri="{BB962C8B-B14F-4D97-AF65-F5344CB8AC3E}">
        <p14:creationId xmlns:p14="http://schemas.microsoft.com/office/powerpoint/2010/main" val="3809514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endParaRPr lang="en-US"/>
          </a:p>
        </p:txBody>
      </p:sp>
      <p:sp>
        <p:nvSpPr>
          <p:cNvPr id="11" name="Google Shape;390;p51">
            <a:extLst>
              <a:ext uri="{FF2B5EF4-FFF2-40B4-BE49-F238E27FC236}">
                <a16:creationId xmlns:a16="http://schemas.microsoft.com/office/drawing/2014/main" id="{4068099D-89AA-BF41-8E5F-684EFE86B07C}"/>
              </a:ext>
            </a:extLst>
          </p:cNvPr>
          <p:cNvSpPr txBox="1">
            <a:spLocks/>
          </p:cNvSpPr>
          <p:nvPr/>
        </p:nvSpPr>
        <p:spPr>
          <a:xfrm>
            <a:off x="6210084" y="859655"/>
            <a:ext cx="5177453" cy="5462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80000"/>
              </a:lnSpc>
              <a:buClr>
                <a:srgbClr val="002060"/>
              </a:buClr>
              <a:buSzPts val="5264"/>
              <a:buFont typeface="Avenir"/>
              <a:buNone/>
            </a:pPr>
            <a:r>
              <a:rPr lang="en-US" sz="4400" b="1">
                <a:solidFill>
                  <a:schemeClr val="accent1"/>
                </a:solidFill>
                <a:latin typeface="Arial" panose="020B0604020202020204" pitchFamily="34" charset="0"/>
                <a:cs typeface="Arial" panose="020B0604020202020204" pitchFamily="34" charset="0"/>
              </a:rPr>
              <a:t>Red, White &amp; BOOM! Service</a:t>
            </a:r>
          </a:p>
        </p:txBody>
      </p:sp>
      <p:sp>
        <p:nvSpPr>
          <p:cNvPr id="6" name="Picture Placeholder 5"/>
          <p:cNvSpPr>
            <a:spLocks noGrp="1"/>
          </p:cNvSpPr>
          <p:nvPr>
            <p:ph type="pic" sz="quarter" idx="10"/>
          </p:nvPr>
        </p:nvSpPr>
        <p:spPr/>
      </p:sp>
      <p:pic>
        <p:nvPicPr>
          <p:cNvPr id="13" name="Picture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27032" cy="6858000"/>
          </a:xfrm>
          <a:prstGeom prst="rect">
            <a:avLst/>
          </a:prstGeom>
        </p:spPr>
      </p:pic>
      <p:sp>
        <p:nvSpPr>
          <p:cNvPr id="15" name="Google Shape;391;p51">
            <a:extLst>
              <a:ext uri="{FF2B5EF4-FFF2-40B4-BE49-F238E27FC236}">
                <a16:creationId xmlns:a16="http://schemas.microsoft.com/office/drawing/2014/main" id="{86F00BAE-7B5D-A347-8BA7-9D5893A0FCE4}"/>
              </a:ext>
            </a:extLst>
          </p:cNvPr>
          <p:cNvSpPr txBox="1">
            <a:spLocks/>
          </p:cNvSpPr>
          <p:nvPr/>
        </p:nvSpPr>
        <p:spPr>
          <a:xfrm>
            <a:off x="6210084" y="2164697"/>
            <a:ext cx="4536519" cy="3752117"/>
          </a:xfrm>
          <a:prstGeom prst="rect">
            <a:avLst/>
          </a:prstGeom>
          <a:noFill/>
          <a:ln>
            <a:noFill/>
          </a:ln>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400" b="1">
                <a:solidFill>
                  <a:srgbClr val="3D97B4"/>
                </a:solidFill>
                <a:latin typeface="Arial"/>
                <a:ea typeface="Roboto"/>
                <a:cs typeface="Arial"/>
              </a:rPr>
              <a:t>Zoom to BOOM! with COTA</a:t>
            </a:r>
            <a:endParaRPr lang="en-US"/>
          </a:p>
          <a:p>
            <a:pPr marL="0" indent="0">
              <a:lnSpc>
                <a:spcPct val="150000"/>
              </a:lnSpc>
              <a:spcBef>
                <a:spcPts val="0"/>
              </a:spcBef>
              <a:buNone/>
            </a:pPr>
            <a:endParaRPr lang="en-US" sz="600">
              <a:solidFill>
                <a:schemeClr val="tx1">
                  <a:lumMod val="65000"/>
                  <a:lumOff val="35000"/>
                </a:schemeClr>
              </a:solidFill>
              <a:latin typeface="Arial"/>
              <a:cs typeface="Arial"/>
            </a:endParaRPr>
          </a:p>
          <a:p>
            <a:pPr marL="0" indent="0">
              <a:lnSpc>
                <a:spcPct val="150000"/>
              </a:lnSpc>
              <a:spcBef>
                <a:spcPts val="0"/>
              </a:spcBef>
              <a:buNone/>
            </a:pPr>
            <a:r>
              <a:rPr lang="en-US" sz="1400">
                <a:solidFill>
                  <a:schemeClr val="tx1">
                    <a:lumMod val="65000"/>
                    <a:lumOff val="35000"/>
                  </a:schemeClr>
                </a:solidFill>
                <a:latin typeface="Arial"/>
                <a:cs typeface="Arial"/>
              </a:rPr>
              <a:t>COTA offers the safest, easiest and most affordable way for you and your family to get to Red, White &amp; BOOM! For just $4 round trip, you can skip the traffic and pricey parking and get dropped off right at the celebration. </a:t>
            </a:r>
          </a:p>
          <a:p>
            <a:pPr marL="0" indent="0">
              <a:lnSpc>
                <a:spcPct val="150000"/>
              </a:lnSpc>
              <a:spcBef>
                <a:spcPts val="0"/>
              </a:spcBef>
              <a:buNone/>
            </a:pPr>
            <a:endParaRPr lang="en-US" sz="140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661841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6">
            <a:extLst>
              <a:ext uri="{FF2B5EF4-FFF2-40B4-BE49-F238E27FC236}">
                <a16:creationId xmlns:a16="http://schemas.microsoft.com/office/drawing/2014/main" id="{5B7043F1-51E8-2CBE-6780-2AAFCD2DE4BF}"/>
              </a:ext>
            </a:extLst>
          </p:cNvPr>
          <p:cNvPicPr>
            <a:picLocks noGrp="1" noChangeAspect="1"/>
          </p:cNvPicPr>
          <p:nvPr>
            <p:ph type="pic" sz="quarter" idx="10"/>
          </p:nvPr>
        </p:nvPicPr>
        <p:blipFill rotWithShape="1">
          <a:blip r:embed="rId3"/>
          <a:srcRect l="-27417" t="3456" r="37668" b="10891"/>
          <a:stretch/>
        </p:blipFill>
        <p:spPr>
          <a:xfrm>
            <a:off x="7056428" y="0"/>
            <a:ext cx="5138303" cy="6859219"/>
          </a:xfrm>
          <a:prstGeom prst="rect">
            <a:avLst/>
          </a:prstGeom>
        </p:spPr>
      </p:pic>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8" y="510721"/>
            <a:ext cx="5368077" cy="2201517"/>
          </a:xfrm>
        </p:spPr>
        <p:txBody>
          <a:bodyPr lIns="91440" tIns="45720" rIns="91440" bIns="45720" anchor="t"/>
          <a:lstStyle/>
          <a:p>
            <a:r>
              <a:rPr lang="en-US">
                <a:latin typeface="Arial"/>
                <a:cs typeface="Arial"/>
              </a:rPr>
              <a:t>How to get involved in future service changes</a:t>
            </a:r>
            <a:endParaRPr lang="en-US" b="0">
              <a:latin typeface="Arial"/>
              <a:cs typeface="Arial"/>
            </a:endParaRPr>
          </a:p>
          <a:p>
            <a:endParaRPr lang="en-US">
              <a:latin typeface="Arial"/>
              <a:cs typeface="Arial"/>
            </a:endParaRP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69065" y="2372272"/>
            <a:ext cx="4485948" cy="1552011"/>
          </a:xfrm>
        </p:spPr>
        <p:txBody>
          <a:bodyPr lIns="91440" tIns="45720" rIns="91440" bIns="45720" anchor="t"/>
          <a:lstStyle/>
          <a:p>
            <a:r>
              <a:rPr lang="en-US">
                <a:solidFill>
                  <a:srgbClr val="595959"/>
                </a:solidFill>
                <a:latin typeface="Arial"/>
                <a:ea typeface="Roboto"/>
                <a:cs typeface="Arial"/>
              </a:rPr>
              <a:t>We welcome questions about our service changes, reactions to our methodology and ideas about how we can continue to search for service solutions that better meet our community needs. </a:t>
            </a:r>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a:p>
            <a:endParaRPr lang="en-US">
              <a:solidFill>
                <a:srgbClr val="595959"/>
              </a:solidFill>
            </a:endParaRPr>
          </a:p>
        </p:txBody>
      </p:sp>
      <p:sp>
        <p:nvSpPr>
          <p:cNvPr id="6" name="Text Placeholder 5">
            <a:extLst>
              <a:ext uri="{FF2B5EF4-FFF2-40B4-BE49-F238E27FC236}">
                <a16:creationId xmlns:a16="http://schemas.microsoft.com/office/drawing/2014/main" id="{D2A5C9B1-6309-D04B-815C-EB20E0B78B3A}"/>
              </a:ext>
            </a:extLst>
          </p:cNvPr>
          <p:cNvSpPr>
            <a:spLocks noGrp="1"/>
          </p:cNvSpPr>
          <p:nvPr>
            <p:ph type="body" sz="quarter" idx="16"/>
          </p:nvPr>
        </p:nvSpPr>
        <p:spPr>
          <a:xfrm>
            <a:off x="870790" y="3893200"/>
            <a:ext cx="4621585" cy="1644487"/>
          </a:xfrm>
        </p:spPr>
        <p:txBody>
          <a:bodyPr lIns="91440" tIns="45720" rIns="91440" bIns="45720" anchor="t"/>
          <a:lstStyle/>
          <a:p>
            <a:pPr marL="0" indent="0">
              <a:lnSpc>
                <a:spcPct val="150000"/>
              </a:lnSpc>
              <a:buNone/>
            </a:pPr>
            <a:r>
              <a:rPr lang="en-US" i="1">
                <a:latin typeface="Georgia"/>
                <a:ea typeface="Roboto"/>
                <a:cs typeface="Arial"/>
              </a:rPr>
              <a:t>Final service changes will be announced on</a:t>
            </a:r>
          </a:p>
          <a:p>
            <a:pPr marL="0" indent="0">
              <a:lnSpc>
                <a:spcPct val="150000"/>
              </a:lnSpc>
              <a:buNone/>
            </a:pPr>
            <a:r>
              <a:rPr lang="en-US" sz="1800" b="1">
                <a:latin typeface="Arial"/>
                <a:ea typeface="Roboto"/>
                <a:cs typeface="Arial"/>
              </a:rPr>
              <a:t>Thursday, April 13 at 6 p.m. and </a:t>
            </a:r>
            <a:br>
              <a:rPr lang="en-US" sz="1800" b="1">
                <a:latin typeface="Arial"/>
                <a:ea typeface="Roboto"/>
                <a:cs typeface="Arial"/>
              </a:rPr>
            </a:br>
            <a:r>
              <a:rPr lang="en-US" sz="1800" b="1">
                <a:latin typeface="Arial"/>
                <a:ea typeface="Roboto"/>
                <a:cs typeface="Arial"/>
              </a:rPr>
              <a:t>Tuesday, April 18 at noon</a:t>
            </a:r>
            <a:endParaRPr lang="en-US" sz="1800" b="1"/>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12" name="Rectangle 11">
            <a:extLst>
              <a:ext uri="{FF2B5EF4-FFF2-40B4-BE49-F238E27FC236}">
                <a16:creationId xmlns:a16="http://schemas.microsoft.com/office/drawing/2014/main" id="{99ADEA74-9AE9-B269-225C-06EA5F6B54F6}"/>
              </a:ext>
            </a:extLst>
          </p:cNvPr>
          <p:cNvSpPr/>
          <p:nvPr/>
        </p:nvSpPr>
        <p:spPr>
          <a:xfrm>
            <a:off x="6177338" y="796767"/>
            <a:ext cx="3789679" cy="5049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rtl="0"/>
            <a:r>
              <a:rPr lang="en-US">
                <a:latin typeface="Arial"/>
                <a:ea typeface="Segoe UI"/>
                <a:cs typeface="Segoe UI"/>
              </a:rPr>
              <a:t>​</a:t>
            </a:r>
          </a:p>
          <a:p>
            <a:pPr rtl="0"/>
            <a:endParaRPr lang="en-US">
              <a:solidFill>
                <a:schemeClr val="bg1"/>
              </a:solidFill>
              <a:latin typeface="Arial"/>
              <a:cs typeface="Segoe UI"/>
            </a:endParaRPr>
          </a:p>
        </p:txBody>
      </p:sp>
      <p:pic>
        <p:nvPicPr>
          <p:cNvPr id="13" name="Picture 12" descr="Text, icon&#10;&#10;Description automatically generated">
            <a:extLst>
              <a:ext uri="{FF2B5EF4-FFF2-40B4-BE49-F238E27FC236}">
                <a16:creationId xmlns:a16="http://schemas.microsoft.com/office/drawing/2014/main" id="{CC976F2B-216A-E446-837E-69CF2D1CB6B0}"/>
              </a:ext>
            </a:extLst>
          </p:cNvPr>
          <p:cNvPicPr>
            <a:picLocks noChangeAspect="1"/>
          </p:cNvPicPr>
          <p:nvPr/>
        </p:nvPicPr>
        <p:blipFill>
          <a:blip r:embed="rId4"/>
          <a:stretch>
            <a:fillRect/>
          </a:stretch>
        </p:blipFill>
        <p:spPr>
          <a:xfrm>
            <a:off x="6774237" y="1220947"/>
            <a:ext cx="2667000" cy="2362200"/>
          </a:xfrm>
          <a:prstGeom prst="rect">
            <a:avLst/>
          </a:prstGeom>
          <a:ln>
            <a:noFill/>
          </a:ln>
        </p:spPr>
      </p:pic>
      <p:sp>
        <p:nvSpPr>
          <p:cNvPr id="16" name="Text Placeholder 4">
            <a:extLst>
              <a:ext uri="{FF2B5EF4-FFF2-40B4-BE49-F238E27FC236}">
                <a16:creationId xmlns:a16="http://schemas.microsoft.com/office/drawing/2014/main" id="{D8CF61A6-E84E-DEE8-599D-61C788464F22}"/>
              </a:ext>
            </a:extLst>
          </p:cNvPr>
          <p:cNvSpPr txBox="1">
            <a:spLocks/>
          </p:cNvSpPr>
          <p:nvPr/>
        </p:nvSpPr>
        <p:spPr>
          <a:xfrm>
            <a:off x="6481181" y="4436347"/>
            <a:ext cx="3342948" cy="1641869"/>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latin typeface="Arial"/>
                <a:ea typeface="Roboto"/>
                <a:cs typeface="Arial"/>
              </a:rPr>
              <a:t>Your voice is crucial to COTA’s success. Visit </a:t>
            </a:r>
            <a:r>
              <a:rPr lang="en-US" b="1">
                <a:solidFill>
                  <a:schemeClr val="bg1"/>
                </a:solidFill>
                <a:latin typeface="Arial"/>
                <a:ea typeface="Roboto"/>
                <a:cs typeface="Arial"/>
              </a:rPr>
              <a:t>COTA.com/contact</a:t>
            </a:r>
            <a:r>
              <a:rPr lang="en-US">
                <a:solidFill>
                  <a:schemeClr val="bg1"/>
                </a:solidFill>
                <a:latin typeface="Arial"/>
                <a:ea typeface="Roboto"/>
                <a:cs typeface="Arial"/>
              </a:rPr>
              <a:t> to suggest how we can improve COTA’s service.</a:t>
            </a:r>
            <a:endParaRPr lang="en-US">
              <a:solidFill>
                <a:schemeClr val="bg1"/>
              </a:solidFill>
            </a:endParaRPr>
          </a:p>
        </p:txBody>
      </p:sp>
      <p:sp>
        <p:nvSpPr>
          <p:cNvPr id="17" name="Text Placeholder 4">
            <a:extLst>
              <a:ext uri="{FF2B5EF4-FFF2-40B4-BE49-F238E27FC236}">
                <a16:creationId xmlns:a16="http://schemas.microsoft.com/office/drawing/2014/main" id="{2C95B3B5-A0D0-726B-1396-67C36C4EC050}"/>
              </a:ext>
            </a:extLst>
          </p:cNvPr>
          <p:cNvSpPr txBox="1">
            <a:spLocks/>
          </p:cNvSpPr>
          <p:nvPr/>
        </p:nvSpPr>
        <p:spPr>
          <a:xfrm>
            <a:off x="6452425" y="3911572"/>
            <a:ext cx="3404052" cy="613888"/>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defRPr sz="1400" b="0" i="0" kern="1200">
                <a:solidFill>
                  <a:schemeClr val="bg1">
                    <a:lumMod val="65000"/>
                  </a:schemeClr>
                </a:solidFill>
                <a:latin typeface="Arial" panose="020B0604020202020204" pitchFamily="34" charset="0"/>
                <a:ea typeface="Roboto" panose="02000000000000000000"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a:solidFill>
                  <a:schemeClr val="bg1"/>
                </a:solidFill>
                <a:latin typeface="Georgia"/>
                <a:ea typeface="Roboto"/>
                <a:cs typeface="Arial"/>
              </a:rPr>
              <a:t>Tell us what you think!</a:t>
            </a:r>
            <a:endParaRPr lang="en-US" sz="2000" i="1">
              <a:solidFill>
                <a:schemeClr val="bg1"/>
              </a:solidFill>
              <a:latin typeface="Georgia"/>
            </a:endParaRPr>
          </a:p>
        </p:txBody>
      </p:sp>
    </p:spTree>
    <p:extLst>
      <p:ext uri="{BB962C8B-B14F-4D97-AF65-F5344CB8AC3E}">
        <p14:creationId xmlns:p14="http://schemas.microsoft.com/office/powerpoint/2010/main" val="194813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FD5-0B2D-B5C9-7359-5BB4AA92A1E1}"/>
              </a:ext>
            </a:extLst>
          </p:cNvPr>
          <p:cNvSpPr>
            <a:spLocks noGrp="1"/>
          </p:cNvSpPr>
          <p:nvPr>
            <p:ph type="title"/>
          </p:nvPr>
        </p:nvSpPr>
        <p:spPr>
          <a:xfrm>
            <a:off x="850068" y="832718"/>
            <a:ext cx="10515600" cy="651156"/>
          </a:xfrm>
        </p:spPr>
        <p:txBody>
          <a:bodyPr lIns="91440" tIns="45720" rIns="91440" bIns="45720" anchor="t"/>
          <a:lstStyle/>
          <a:p>
            <a:r>
              <a:rPr lang="en-US">
                <a:latin typeface="Arial "/>
                <a:cs typeface="Arial"/>
              </a:rPr>
              <a:t>Q&amp;A Chat</a:t>
            </a:r>
            <a:endParaRPr lang="en-US">
              <a:latin typeface="Arial "/>
            </a:endParaRPr>
          </a:p>
        </p:txBody>
      </p:sp>
      <p:sp>
        <p:nvSpPr>
          <p:cNvPr id="3" name="Text Placeholder 2">
            <a:extLst>
              <a:ext uri="{FF2B5EF4-FFF2-40B4-BE49-F238E27FC236}">
                <a16:creationId xmlns:a16="http://schemas.microsoft.com/office/drawing/2014/main" id="{91E0095A-8946-C4EE-52FD-7F50D87DB1B8}"/>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9F0F1094-9DD3-742F-161B-F510019CEFC4}"/>
              </a:ext>
            </a:extLst>
          </p:cNvPr>
          <p:cNvSpPr txBox="1"/>
          <p:nvPr/>
        </p:nvSpPr>
        <p:spPr>
          <a:xfrm>
            <a:off x="848585" y="1694543"/>
            <a:ext cx="8990519" cy="2149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a:solidFill>
                  <a:srgbClr val="3D97B4"/>
                </a:solidFill>
                <a:latin typeface="Arial "/>
                <a:ea typeface="Open Sans"/>
                <a:cs typeface="Open Sans"/>
              </a:rPr>
              <a:t>Have a question about the proposed service changes?</a:t>
            </a:r>
            <a:endParaRPr lang="en-US">
              <a:solidFill>
                <a:srgbClr val="3D97B4"/>
              </a:solidFill>
              <a:latin typeface="Arial "/>
              <a:ea typeface="Open Sans"/>
              <a:cs typeface="Open Sans"/>
            </a:endParaRPr>
          </a:p>
          <a:p>
            <a:pPr marL="285750" indent="-285750">
              <a:spcBef>
                <a:spcPts val="1000"/>
              </a:spcBef>
              <a:buFont typeface="Arial"/>
              <a:buChar char="•"/>
            </a:pPr>
            <a:r>
              <a:rPr lang="en-US" sz="1400">
                <a:solidFill>
                  <a:schemeClr val="tx1">
                    <a:lumMod val="65000"/>
                    <a:lumOff val="35000"/>
                  </a:schemeClr>
                </a:solidFill>
                <a:latin typeface="Arial "/>
              </a:rPr>
              <a:t>If joining via WebEx, submit comments via the chat box. </a:t>
            </a:r>
          </a:p>
          <a:p>
            <a:pPr marL="285750" indent="-285750">
              <a:spcBef>
                <a:spcPts val="1000"/>
              </a:spcBef>
              <a:buFont typeface="Arial"/>
              <a:buChar char="•"/>
            </a:pPr>
            <a:r>
              <a:rPr lang="en-US" sz="1400">
                <a:solidFill>
                  <a:schemeClr val="tx1">
                    <a:lumMod val="65000"/>
                    <a:lumOff val="35000"/>
                  </a:schemeClr>
                </a:solidFill>
                <a:latin typeface="Arial "/>
              </a:rPr>
              <a:t>If joining via phone, please wait to unmute yourself until directed by the moderator. </a:t>
            </a:r>
          </a:p>
          <a:p>
            <a:pPr marL="285750" indent="-285750">
              <a:spcBef>
                <a:spcPts val="1000"/>
              </a:spcBef>
              <a:buFont typeface="Arial"/>
              <a:buChar char="•"/>
            </a:pPr>
            <a:r>
              <a:rPr lang="en-US" sz="1400">
                <a:solidFill>
                  <a:schemeClr val="tx1">
                    <a:lumMod val="65000"/>
                    <a:lumOff val="35000"/>
                  </a:schemeClr>
                </a:solidFill>
                <a:latin typeface="Arial "/>
              </a:rPr>
              <a:t>If joining via Facebook Live, please comment with questions in the livestream. </a:t>
            </a:r>
          </a:p>
          <a:p>
            <a:pPr marL="285750" indent="-285750">
              <a:spcBef>
                <a:spcPts val="1000"/>
              </a:spcBef>
              <a:buFont typeface="Arial"/>
              <a:buChar char="•"/>
            </a:pPr>
            <a:r>
              <a:rPr lang="en-US" sz="1400">
                <a:solidFill>
                  <a:schemeClr val="tx1">
                    <a:lumMod val="65000"/>
                    <a:lumOff val="35000"/>
                  </a:schemeClr>
                </a:solidFill>
                <a:latin typeface="Arial "/>
              </a:rPr>
              <a:t>Visit </a:t>
            </a:r>
            <a:r>
              <a:rPr lang="en-US" sz="1400">
                <a:solidFill>
                  <a:schemeClr val="tx1">
                    <a:lumMod val="65000"/>
                    <a:lumOff val="35000"/>
                  </a:schemeClr>
                </a:solidFill>
                <a:latin typeface="Arial "/>
                <a:hlinkClick r:id="rId2">
                  <a:extLst>
                    <a:ext uri="{A12FA001-AC4F-418D-AE19-62706E023703}">
                      <ahyp:hlinkClr xmlns:ahyp="http://schemas.microsoft.com/office/drawing/2018/hyperlinkcolor" val="tx"/>
                    </a:ext>
                  </a:extLst>
                </a:hlinkClick>
              </a:rPr>
              <a:t>COTA.com/contact</a:t>
            </a:r>
            <a:r>
              <a:rPr lang="en-US" sz="1400">
                <a:solidFill>
                  <a:schemeClr val="tx1">
                    <a:lumMod val="65000"/>
                    <a:lumOff val="35000"/>
                  </a:schemeClr>
                </a:solidFill>
                <a:latin typeface="Arial "/>
              </a:rPr>
              <a:t> to suggest how we can improve COTA’s service.</a:t>
            </a:r>
          </a:p>
          <a:p>
            <a:pPr>
              <a:spcBef>
                <a:spcPts val="1000"/>
              </a:spcBef>
            </a:pPr>
            <a:endParaRPr lang="en-US">
              <a:solidFill>
                <a:srgbClr val="002060"/>
              </a:solidFill>
              <a:latin typeface="Arial "/>
              <a:ea typeface="Open Sans"/>
              <a:cs typeface="Open Sans"/>
            </a:endParaRPr>
          </a:p>
        </p:txBody>
      </p:sp>
      <p:sp>
        <p:nvSpPr>
          <p:cNvPr id="4" name="Rectangle 3">
            <a:extLst>
              <a:ext uri="{FF2B5EF4-FFF2-40B4-BE49-F238E27FC236}">
                <a16:creationId xmlns:a16="http://schemas.microsoft.com/office/drawing/2014/main" id="{C0CC7124-9690-92E3-F14C-2EA8810A1FC4}"/>
              </a:ext>
            </a:extLst>
          </p:cNvPr>
          <p:cNvSpPr/>
          <p:nvPr/>
        </p:nvSpPr>
        <p:spPr>
          <a:xfrm>
            <a:off x="4946469" y="4406537"/>
            <a:ext cx="7250066" cy="1737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en-US">
                <a:latin typeface="Arial"/>
                <a:ea typeface="Segoe UI"/>
                <a:cs typeface="Segoe UI"/>
              </a:rPr>
              <a:t>​</a:t>
            </a:r>
          </a:p>
          <a:p>
            <a:pPr rtl="0"/>
            <a:endParaRPr lang="en-US">
              <a:solidFill>
                <a:schemeClr val="bg1"/>
              </a:solidFill>
              <a:latin typeface="Arial"/>
              <a:cs typeface="Segoe UI"/>
            </a:endParaRPr>
          </a:p>
        </p:txBody>
      </p:sp>
      <p:pic>
        <p:nvPicPr>
          <p:cNvPr id="5" name="Picture 6" descr="Graphical user interface, text&#10;&#10;Description automatically generated">
            <a:extLst>
              <a:ext uri="{FF2B5EF4-FFF2-40B4-BE49-F238E27FC236}">
                <a16:creationId xmlns:a16="http://schemas.microsoft.com/office/drawing/2014/main" id="{09E6C43E-1E31-0108-8A87-55A413530D28}"/>
              </a:ext>
            </a:extLst>
          </p:cNvPr>
          <p:cNvPicPr>
            <a:picLocks noChangeAspect="1"/>
          </p:cNvPicPr>
          <p:nvPr/>
        </p:nvPicPr>
        <p:blipFill>
          <a:blip r:embed="rId3"/>
          <a:stretch>
            <a:fillRect/>
          </a:stretch>
        </p:blipFill>
        <p:spPr>
          <a:xfrm>
            <a:off x="5220789" y="4666329"/>
            <a:ext cx="6319520" cy="1248256"/>
          </a:xfrm>
          <a:prstGeom prst="rect">
            <a:avLst/>
          </a:prstGeom>
        </p:spPr>
      </p:pic>
      <p:sp>
        <p:nvSpPr>
          <p:cNvPr id="7" name="Rectangle 6">
            <a:extLst>
              <a:ext uri="{FF2B5EF4-FFF2-40B4-BE49-F238E27FC236}">
                <a16:creationId xmlns:a16="http://schemas.microsoft.com/office/drawing/2014/main" id="{9479BDCA-8DD1-CE95-61EF-12E432FF1211}"/>
              </a:ext>
            </a:extLst>
          </p:cNvPr>
          <p:cNvSpPr/>
          <p:nvPr/>
        </p:nvSpPr>
        <p:spPr>
          <a:xfrm>
            <a:off x="6377578" y="4491626"/>
            <a:ext cx="5810610" cy="15325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b="1">
                <a:latin typeface="Calibri"/>
                <a:cs typeface="Calibri"/>
              </a:rPr>
              <a:t>Final service changes will be announced at </a:t>
            </a:r>
            <a:br>
              <a:rPr lang="en-US" b="1">
                <a:latin typeface="Calibri"/>
                <a:cs typeface="Calibri"/>
              </a:rPr>
            </a:br>
            <a:r>
              <a:rPr lang="en-US" b="1">
                <a:latin typeface="Calibri"/>
                <a:cs typeface="Calibri"/>
              </a:rPr>
              <a:t>May 2023 Service Change meetings on </a:t>
            </a:r>
            <a:r>
              <a:rPr lang="en-US" b="1">
                <a:solidFill>
                  <a:schemeClr val="accent2"/>
                </a:solidFill>
                <a:latin typeface="Calibri"/>
                <a:cs typeface="Calibri"/>
              </a:rPr>
              <a:t> </a:t>
            </a:r>
            <a:br>
              <a:rPr lang="en-US" b="1">
                <a:latin typeface="Calibri"/>
                <a:cs typeface="Calibri"/>
              </a:rPr>
            </a:br>
            <a:r>
              <a:rPr lang="en-US" b="1">
                <a:solidFill>
                  <a:schemeClr val="accent2"/>
                </a:solidFill>
                <a:latin typeface="Calibri"/>
                <a:cs typeface="Calibri"/>
              </a:rPr>
              <a:t>Apr. 13 at 6 p.m. </a:t>
            </a:r>
            <a:r>
              <a:rPr lang="en-US" b="1">
                <a:solidFill>
                  <a:schemeClr val="bg1"/>
                </a:solidFill>
                <a:latin typeface="Calibri"/>
                <a:cs typeface="Calibri"/>
              </a:rPr>
              <a:t>and </a:t>
            </a:r>
            <a:r>
              <a:rPr lang="en-US" b="1">
                <a:solidFill>
                  <a:schemeClr val="accent2"/>
                </a:solidFill>
                <a:latin typeface="Calibri"/>
                <a:cs typeface="Calibri"/>
              </a:rPr>
              <a:t>Apr. 18 at noon</a:t>
            </a:r>
            <a:endParaRPr lang="en-US">
              <a:solidFill>
                <a:schemeClr val="accent2"/>
              </a:solidFill>
              <a:latin typeface="Calibri"/>
              <a:cs typeface="Calibri" panose="020F0502020204030204"/>
            </a:endParaRPr>
          </a:p>
        </p:txBody>
      </p:sp>
    </p:spTree>
    <p:extLst>
      <p:ext uri="{BB962C8B-B14F-4D97-AF65-F5344CB8AC3E}">
        <p14:creationId xmlns:p14="http://schemas.microsoft.com/office/powerpoint/2010/main" val="306271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8604F9-8718-BD44-B464-2B4547BC551F}"/>
              </a:ext>
            </a:extLst>
          </p:cNvPr>
          <p:cNvSpPr>
            <a:spLocks noGrp="1"/>
          </p:cNvSpPr>
          <p:nvPr>
            <p:ph type="body" sz="quarter" idx="14"/>
          </p:nvPr>
        </p:nvSpPr>
        <p:spPr/>
        <p:txBody>
          <a:bodyPr/>
          <a:lstStyle/>
          <a:p>
            <a:r>
              <a:rPr lang="en-US"/>
              <a:t>MOVING EVERY LIFE FORWARD</a:t>
            </a:r>
          </a:p>
        </p:txBody>
      </p:sp>
      <p:sp>
        <p:nvSpPr>
          <p:cNvPr id="3" name="Text Placeholder 2">
            <a:extLst>
              <a:ext uri="{FF2B5EF4-FFF2-40B4-BE49-F238E27FC236}">
                <a16:creationId xmlns:a16="http://schemas.microsoft.com/office/drawing/2014/main" id="{5B97BB05-AA19-284C-A376-36A0C1DBAAC2}"/>
              </a:ext>
            </a:extLst>
          </p:cNvPr>
          <p:cNvSpPr>
            <a:spLocks noGrp="1"/>
          </p:cNvSpPr>
          <p:nvPr>
            <p:ph type="body" sz="quarter" idx="13"/>
          </p:nvPr>
        </p:nvSpPr>
        <p:spPr/>
        <p:txBody>
          <a:bodyPr/>
          <a:lstStyle/>
          <a:p>
            <a:r>
              <a:rPr lang="en-US"/>
              <a:t>COTA.COM</a:t>
            </a:r>
          </a:p>
        </p:txBody>
      </p:sp>
    </p:spTree>
    <p:extLst>
      <p:ext uri="{BB962C8B-B14F-4D97-AF65-F5344CB8AC3E}">
        <p14:creationId xmlns:p14="http://schemas.microsoft.com/office/powerpoint/2010/main" val="755726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graphicFrame>
        <p:nvGraphicFramePr>
          <p:cNvPr id="6"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711812981"/>
              </p:ext>
            </p:extLst>
          </p:nvPr>
        </p:nvGraphicFramePr>
        <p:xfrm>
          <a:off x="732139" y="1163007"/>
          <a:ext cx="5338149" cy="5123029"/>
        </p:xfrm>
        <a:graphic>
          <a:graphicData uri="http://schemas.openxmlformats.org/drawingml/2006/table">
            <a:tbl>
              <a:tblPr firstRow="1" bandRow="1">
                <a:tableStyleId>{5C22544A-7EE6-4342-B048-85BDC9FD1C3A}</a:tableStyleId>
              </a:tblPr>
              <a:tblGrid>
                <a:gridCol w="1558674">
                  <a:extLst>
                    <a:ext uri="{9D8B030D-6E8A-4147-A177-3AD203B41FA5}">
                      <a16:colId xmlns:a16="http://schemas.microsoft.com/office/drawing/2014/main" val="1360787184"/>
                    </a:ext>
                  </a:extLst>
                </a:gridCol>
                <a:gridCol w="1869707">
                  <a:extLst>
                    <a:ext uri="{9D8B030D-6E8A-4147-A177-3AD203B41FA5}">
                      <a16:colId xmlns:a16="http://schemas.microsoft.com/office/drawing/2014/main" val="601143285"/>
                    </a:ext>
                  </a:extLst>
                </a:gridCol>
                <a:gridCol w="1909768">
                  <a:extLst>
                    <a:ext uri="{9D8B030D-6E8A-4147-A177-3AD203B41FA5}">
                      <a16:colId xmlns:a16="http://schemas.microsoft.com/office/drawing/2014/main" val="3075969240"/>
                    </a:ext>
                  </a:extLst>
                </a:gridCol>
              </a:tblGrid>
              <a:tr h="303661">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372675">
                <a:tc>
                  <a:txBody>
                    <a:bodyPr/>
                    <a:lstStyle/>
                    <a:p>
                      <a:pPr algn="ctr"/>
                      <a:r>
                        <a:rPr lang="en-US" sz="1300" spc="300">
                          <a:latin typeface="Arial"/>
                          <a:cs typeface="Arial"/>
                        </a:rPr>
                        <a:t>1</a:t>
                      </a:r>
                    </a:p>
                  </a:txBody>
                  <a:tcPr anchor="ctr">
                    <a:solidFill>
                      <a:schemeClr val="bg2"/>
                    </a:solidFill>
                  </a:tcPr>
                </a:tc>
                <a:tc>
                  <a:txBody>
                    <a:bodyPr/>
                    <a:lstStyle/>
                    <a:p>
                      <a:pPr algn="ctr"/>
                      <a:r>
                        <a:rPr lang="en-US" sz="1300" spc="0">
                          <a:latin typeface="Arial"/>
                          <a:cs typeface="Arial"/>
                        </a:rPr>
                        <a:t>Kenny</a:t>
                      </a:r>
                      <a:r>
                        <a:rPr lang="en-US" sz="1300" spc="0" baseline="0">
                          <a:latin typeface="Arial"/>
                          <a:cs typeface="Arial"/>
                        </a:rPr>
                        <a:t> / Livingston</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spc="0" baseline="0">
                          <a:latin typeface="Arial "/>
                          <a:cs typeface="Arial"/>
                        </a:rPr>
                        <a:t>Frequency reduction weekends &amp; Sunday lineups</a:t>
                      </a:r>
                    </a:p>
                  </a:txBody>
                  <a:tcPr anchor="ctr">
                    <a:solidFill>
                      <a:schemeClr val="bg2"/>
                    </a:solidFill>
                  </a:tcPr>
                </a:tc>
                <a:extLst>
                  <a:ext uri="{0D108BD9-81ED-4DB2-BD59-A6C34878D82A}">
                    <a16:rowId xmlns:a16="http://schemas.microsoft.com/office/drawing/2014/main" val="2747361944"/>
                  </a:ext>
                </a:extLst>
              </a:tr>
              <a:tr h="372675">
                <a:tc>
                  <a:txBody>
                    <a:bodyPr/>
                    <a:lstStyle/>
                    <a:p>
                      <a:pPr algn="ctr"/>
                      <a:r>
                        <a:rPr lang="en-US" sz="13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a:cs typeface="Arial"/>
                        </a:rPr>
                        <a:t>N High / E Main</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spc="0" baseline="0">
                          <a:latin typeface="Arial "/>
                          <a:cs typeface="Arial"/>
                        </a:rPr>
                        <a:t>Frequency reduction weekends &amp; Sunday lineups</a:t>
                      </a:r>
                    </a:p>
                  </a:txBody>
                  <a:tcPr anchor="ctr">
                    <a:solidFill>
                      <a:schemeClr val="bg2"/>
                    </a:solidFill>
                  </a:tcPr>
                </a:tc>
                <a:extLst>
                  <a:ext uri="{0D108BD9-81ED-4DB2-BD59-A6C34878D82A}">
                    <a16:rowId xmlns:a16="http://schemas.microsoft.com/office/drawing/2014/main" val="187938294"/>
                  </a:ext>
                </a:extLst>
              </a:tr>
              <a:tr h="331267">
                <a:tc>
                  <a:txBody>
                    <a:bodyPr/>
                    <a:lstStyle/>
                    <a:p>
                      <a:pPr algn="ctr"/>
                      <a:r>
                        <a:rPr lang="en-US" sz="1300" spc="300">
                          <a:latin typeface="Arial"/>
                          <a:cs typeface="Arial"/>
                        </a:rPr>
                        <a:t>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Northwest</a:t>
                      </a:r>
                      <a:r>
                        <a:rPr lang="en-US" sz="1300" spc="0" baseline="0">
                          <a:latin typeface="Arial"/>
                          <a:cs typeface="Arial"/>
                        </a:rPr>
                        <a:t> / Harrisburg</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1478971972"/>
                  </a:ext>
                </a:extLst>
              </a:tr>
              <a:tr h="331267">
                <a:tc>
                  <a:txBody>
                    <a:bodyPr/>
                    <a:lstStyle/>
                    <a:p>
                      <a:pPr algn="ctr"/>
                      <a:r>
                        <a:rPr lang="en-US" sz="1300" spc="300">
                          <a:latin typeface="Arial"/>
                          <a:cs typeface="Arial"/>
                        </a:rPr>
                        <a:t>4</a:t>
                      </a:r>
                    </a:p>
                  </a:txBody>
                  <a:tcPr anchor="ctr">
                    <a:solidFill>
                      <a:schemeClr val="bg2"/>
                    </a:solidFill>
                  </a:tcPr>
                </a:tc>
                <a:tc>
                  <a:txBody>
                    <a:bodyPr/>
                    <a:lstStyle/>
                    <a:p>
                      <a:pPr algn="ctr"/>
                      <a:r>
                        <a:rPr lang="en-US" sz="1300" spc="0">
                          <a:latin typeface="Arial"/>
                          <a:cs typeface="Arial"/>
                        </a:rPr>
                        <a:t>Indianola</a:t>
                      </a:r>
                      <a:r>
                        <a:rPr lang="en-US" sz="1300" spc="0" baseline="0">
                          <a:latin typeface="Arial"/>
                          <a:cs typeface="Arial"/>
                        </a:rPr>
                        <a:t> / Lockbourne</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2144830755"/>
                  </a:ext>
                </a:extLst>
              </a:tr>
              <a:tr h="331267">
                <a:tc>
                  <a:txBody>
                    <a:bodyPr/>
                    <a:lstStyle/>
                    <a:p>
                      <a:pPr algn="ctr"/>
                      <a:r>
                        <a:rPr lang="en-US" sz="1300" spc="300">
                          <a:latin typeface="Arial"/>
                          <a:cs typeface="Arial"/>
                        </a:rPr>
                        <a:t>5</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W Fifth Ave / Refugee</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 &amp; minor scheduling</a:t>
                      </a:r>
                      <a:r>
                        <a:rPr lang="en-US" sz="1050" baseline="0">
                          <a:solidFill>
                            <a:schemeClr val="tx1"/>
                          </a:solidFill>
                          <a:latin typeface="Arial "/>
                          <a:cs typeface="Arial"/>
                        </a:rPr>
                        <a:t> adjustments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14551986"/>
                  </a:ext>
                </a:extLst>
              </a:tr>
              <a:tr h="331267">
                <a:tc>
                  <a:txBody>
                    <a:bodyPr/>
                    <a:lstStyle/>
                    <a:p>
                      <a:pPr lvl="0" algn="ctr">
                        <a:buNone/>
                      </a:pPr>
                      <a:r>
                        <a:rPr lang="en-US" sz="1300" spc="300">
                          <a:latin typeface="Arial"/>
                          <a:cs typeface="Arial"/>
                        </a:rPr>
                        <a:t>6</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spc="0">
                          <a:latin typeface="Arial"/>
                          <a:cs typeface="Arial"/>
                        </a:rPr>
                        <a:t> Sullivant</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784502465"/>
                  </a:ext>
                </a:extLst>
              </a:tr>
              <a:tr h="331267">
                <a:tc>
                  <a:txBody>
                    <a:bodyPr/>
                    <a:lstStyle/>
                    <a:p>
                      <a:pPr lvl="0" algn="ctr">
                        <a:buNone/>
                      </a:pPr>
                      <a:r>
                        <a:rPr lang="en-US" sz="1300" spc="300">
                          <a:latin typeface="Arial"/>
                          <a:cs typeface="Arial"/>
                        </a:rPr>
                        <a:t>7</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Mt Vernon</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167752690"/>
                  </a:ext>
                </a:extLst>
              </a:tr>
              <a:tr h="372675">
                <a:tc>
                  <a:txBody>
                    <a:bodyPr/>
                    <a:lstStyle/>
                    <a:p>
                      <a:pPr lvl="0" algn="ctr">
                        <a:buNone/>
                      </a:pPr>
                      <a:r>
                        <a:rPr lang="en-US" sz="1300" spc="300">
                          <a:latin typeface="Arial"/>
                          <a:cs typeface="Arial"/>
                        </a:rPr>
                        <a:t>8</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Karl</a:t>
                      </a:r>
                      <a:r>
                        <a:rPr lang="en-US" sz="1300" spc="0" baseline="0">
                          <a:latin typeface="Arial"/>
                          <a:cs typeface="Arial"/>
                        </a:rPr>
                        <a:t> / S High / Parsons</a:t>
                      </a:r>
                      <a:endParaRPr lang="en-US" sz="1300" spc="300">
                        <a:latin typeface="Arial"/>
                        <a:cs typeface="Arial"/>
                      </a:endParaRPr>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050">
                          <a:solidFill>
                            <a:schemeClr val="tx1"/>
                          </a:solidFill>
                          <a:latin typeface="Arial "/>
                          <a:cs typeface="Arial"/>
                        </a:rPr>
                        <a:t>Frequency reduction &amp;</a:t>
                      </a:r>
                      <a:r>
                        <a:rPr lang="en-US" sz="1050" baseline="0">
                          <a:solidFill>
                            <a:schemeClr val="tx1"/>
                          </a:solidFill>
                          <a:latin typeface="Arial "/>
                          <a:cs typeface="Arial"/>
                        </a:rPr>
                        <a:t> Sunday lineups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390177448"/>
                  </a:ext>
                </a:extLst>
              </a:tr>
              <a:tr h="331267">
                <a:tc>
                  <a:txBody>
                    <a:bodyPr/>
                    <a:lstStyle/>
                    <a:p>
                      <a:pPr lvl="0" algn="ctr">
                        <a:buNone/>
                      </a:pPr>
                      <a:r>
                        <a:rPr lang="en-US" sz="1300" spc="300">
                          <a:latin typeface="Arial"/>
                          <a:cs typeface="Arial"/>
                        </a:rPr>
                        <a:t>9</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W Mound / </a:t>
                      </a:r>
                      <a:r>
                        <a:rPr lang="en-US" sz="1300" spc="0" baseline="0" err="1">
                          <a:latin typeface="Arial"/>
                          <a:cs typeface="Arial"/>
                        </a:rPr>
                        <a:t>Brentnell</a:t>
                      </a:r>
                      <a:endParaRPr lang="en-US" sz="1300" spc="0" baseline="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1060037383"/>
                  </a:ext>
                </a:extLst>
              </a:tr>
              <a:tr h="372675">
                <a:tc>
                  <a:txBody>
                    <a:bodyPr/>
                    <a:lstStyle/>
                    <a:p>
                      <a:pPr lvl="0" algn="ctr">
                        <a:buNone/>
                      </a:pPr>
                      <a:r>
                        <a:rPr lang="en-US" sz="1300" spc="300">
                          <a:latin typeface="Arial"/>
                          <a:cs typeface="Arial"/>
                        </a:rPr>
                        <a:t>10</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E Broad / W Broad</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spc="0" baseline="0">
                          <a:latin typeface="Arial "/>
                          <a:cs typeface="Arial"/>
                        </a:rPr>
                        <a:t>Frequency reduction weekends &amp; Sunday lineups</a:t>
                      </a:r>
                    </a:p>
                  </a:txBody>
                  <a:tcPr anchor="ctr">
                    <a:solidFill>
                      <a:schemeClr val="bg2"/>
                    </a:solidFill>
                  </a:tcPr>
                </a:tc>
                <a:extLst>
                  <a:ext uri="{0D108BD9-81ED-4DB2-BD59-A6C34878D82A}">
                    <a16:rowId xmlns:a16="http://schemas.microsoft.com/office/drawing/2014/main" val="1683363429"/>
                  </a:ext>
                </a:extLst>
              </a:tr>
              <a:tr h="331267">
                <a:tc>
                  <a:txBody>
                    <a:bodyPr/>
                    <a:lstStyle/>
                    <a:p>
                      <a:pPr lvl="0" algn="ctr">
                        <a:buNone/>
                      </a:pPr>
                      <a:r>
                        <a:rPr lang="en-US" sz="1300" spc="300">
                          <a:latin typeface="Arial"/>
                          <a:cs typeface="Arial"/>
                        </a:rPr>
                        <a:t>11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Bryden / Maize</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Sunday lineups</a:t>
                      </a:r>
                    </a:p>
                  </a:txBody>
                  <a:tcPr anchor="ctr">
                    <a:solidFill>
                      <a:schemeClr val="bg2"/>
                    </a:solidFill>
                  </a:tcPr>
                </a:tc>
                <a:extLst>
                  <a:ext uri="{0D108BD9-81ED-4DB2-BD59-A6C34878D82A}">
                    <a16:rowId xmlns:a16="http://schemas.microsoft.com/office/drawing/2014/main" val="3890588499"/>
                  </a:ext>
                </a:extLst>
              </a:tr>
              <a:tr h="331267">
                <a:tc>
                  <a:txBody>
                    <a:bodyPr/>
                    <a:lstStyle/>
                    <a:p>
                      <a:pPr lvl="0" algn="ctr">
                        <a:buNone/>
                      </a:pPr>
                      <a:r>
                        <a:rPr lang="en-US" sz="1300" spc="300">
                          <a:latin typeface="Arial"/>
                          <a:cs typeface="Arial"/>
                        </a:rPr>
                        <a:t>12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McKinley</a:t>
                      </a:r>
                      <a:r>
                        <a:rPr lang="en-US" sz="1300" spc="0" baseline="0">
                          <a:latin typeface="Arial"/>
                          <a:cs typeface="Arial"/>
                        </a:rPr>
                        <a:t> / Fields</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a:solidFill>
                            <a:schemeClr val="tx1"/>
                          </a:solidFill>
                          <a:latin typeface="Arial "/>
                          <a:cs typeface="Arial"/>
                        </a:rPr>
                        <a:t>Weekend realignment</a:t>
                      </a:r>
                    </a:p>
                  </a:txBody>
                  <a:tcPr anchor="ctr">
                    <a:solidFill>
                      <a:schemeClr val="bg2"/>
                    </a:solidFill>
                  </a:tcPr>
                </a:tc>
                <a:extLst>
                  <a:ext uri="{0D108BD9-81ED-4DB2-BD59-A6C34878D82A}">
                    <a16:rowId xmlns:a16="http://schemas.microsoft.com/office/drawing/2014/main" val="3283060932"/>
                  </a:ext>
                </a:extLst>
              </a:tr>
              <a:tr h="372675">
                <a:tc>
                  <a:txBody>
                    <a:bodyPr/>
                    <a:lstStyle/>
                    <a:p>
                      <a:pPr lvl="0" algn="ctr">
                        <a:buNone/>
                      </a:pPr>
                      <a:r>
                        <a:rPr lang="en-US" sz="1300" spc="30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OSU</a:t>
                      </a:r>
                      <a:r>
                        <a:rPr lang="en-US" sz="1300" spc="0" baseline="0">
                          <a:latin typeface="Arial"/>
                          <a:cs typeface="Arial"/>
                        </a:rPr>
                        <a:t> / Rickenbacker</a:t>
                      </a:r>
                      <a:endParaRPr lang="en-US" sz="1300" spc="300">
                        <a:latin typeface="Arial"/>
                        <a:cs typeface="Arial"/>
                      </a:endParaRPr>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050">
                          <a:solidFill>
                            <a:schemeClr val="tx1"/>
                          </a:solidFill>
                          <a:latin typeface="Arial "/>
                          <a:cs typeface="Arial"/>
                        </a:rPr>
                        <a:t>Frequency improvement</a:t>
                      </a:r>
                      <a:r>
                        <a:rPr lang="en-US" sz="1050" baseline="0">
                          <a:solidFill>
                            <a:schemeClr val="tx1"/>
                          </a:solidFill>
                          <a:latin typeface="Arial "/>
                          <a:cs typeface="Arial"/>
                        </a:rPr>
                        <a:t> Sunday</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915691860"/>
                  </a:ext>
                </a:extLst>
              </a:tr>
            </a:tbl>
          </a:graphicData>
        </a:graphic>
      </p:graphicFrame>
      <p:sp>
        <p:nvSpPr>
          <p:cNvPr id="2" name="Title 1"/>
          <p:cNvSpPr>
            <a:spLocks noGrp="1"/>
          </p:cNvSpPr>
          <p:nvPr>
            <p:ph type="title"/>
          </p:nvPr>
        </p:nvSpPr>
        <p:spPr>
          <a:xfrm>
            <a:off x="732139" y="303071"/>
            <a:ext cx="10515600" cy="651156"/>
          </a:xfrm>
        </p:spPr>
        <p:txBody>
          <a:bodyPr/>
          <a:lstStyle/>
          <a:p>
            <a:r>
              <a:rPr lang="en-US"/>
              <a:t>Summary of Changes</a:t>
            </a:r>
          </a:p>
        </p:txBody>
      </p:sp>
      <p:graphicFrame>
        <p:nvGraphicFramePr>
          <p:cNvPr id="8" name="Table 9">
            <a:extLst>
              <a:ext uri="{FF2B5EF4-FFF2-40B4-BE49-F238E27FC236}">
                <a16:creationId xmlns:a16="http://schemas.microsoft.com/office/drawing/2014/main" id="{FFEE33BC-02E9-49A2-899E-6537D75FDAA4}"/>
              </a:ext>
            </a:extLst>
          </p:cNvPr>
          <p:cNvGraphicFramePr>
            <a:graphicFrameLocks noGrp="1"/>
          </p:cNvGraphicFramePr>
          <p:nvPr>
            <p:extLst>
              <p:ext uri="{D42A27DB-BD31-4B8C-83A1-F6EECF244321}">
                <p14:modId xmlns:p14="http://schemas.microsoft.com/office/powerpoint/2010/main" val="3368639741"/>
              </p:ext>
            </p:extLst>
          </p:nvPr>
        </p:nvGraphicFramePr>
        <p:xfrm>
          <a:off x="6328292" y="1163009"/>
          <a:ext cx="5347153" cy="5123028"/>
        </p:xfrm>
        <a:graphic>
          <a:graphicData uri="http://schemas.openxmlformats.org/drawingml/2006/table">
            <a:tbl>
              <a:tblPr firstRow="1" bandRow="1">
                <a:tableStyleId>{5C22544A-7EE6-4342-B048-85BDC9FD1C3A}</a:tableStyleId>
              </a:tblPr>
              <a:tblGrid>
                <a:gridCol w="1585827">
                  <a:extLst>
                    <a:ext uri="{9D8B030D-6E8A-4147-A177-3AD203B41FA5}">
                      <a16:colId xmlns:a16="http://schemas.microsoft.com/office/drawing/2014/main" val="1360787184"/>
                    </a:ext>
                  </a:extLst>
                </a:gridCol>
                <a:gridCol w="1880663">
                  <a:extLst>
                    <a:ext uri="{9D8B030D-6E8A-4147-A177-3AD203B41FA5}">
                      <a16:colId xmlns:a16="http://schemas.microsoft.com/office/drawing/2014/main" val="601143285"/>
                    </a:ext>
                  </a:extLst>
                </a:gridCol>
                <a:gridCol w="1880663">
                  <a:extLst>
                    <a:ext uri="{9D8B030D-6E8A-4147-A177-3AD203B41FA5}">
                      <a16:colId xmlns:a16="http://schemas.microsoft.com/office/drawing/2014/main" val="3075969240"/>
                    </a:ext>
                  </a:extLst>
                </a:gridCol>
              </a:tblGrid>
              <a:tr h="367572">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321625">
                <a:tc>
                  <a:txBody>
                    <a:bodyPr/>
                    <a:lstStyle/>
                    <a:p>
                      <a:pPr lvl="0" algn="ctr">
                        <a:buNone/>
                      </a:pPr>
                      <a:r>
                        <a:rPr lang="en-US" sz="1300" b="0" strike="noStrike" spc="300">
                          <a:solidFill>
                            <a:schemeClr val="tx1"/>
                          </a:solidFill>
                          <a:latin typeface="Arial"/>
                          <a:cs typeface="Arial"/>
                        </a:rPr>
                        <a:t>41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a:solidFill>
                            <a:schemeClr val="tx1"/>
                          </a:solidFill>
                          <a:latin typeface="Arial"/>
                          <a:cs typeface="Arial"/>
                        </a:rPr>
                        <a:t>Crosswoods</a:t>
                      </a:r>
                      <a:r>
                        <a:rPr lang="en-US" sz="1300" b="0" strike="noStrike" spc="0" baseline="0">
                          <a:solidFill>
                            <a:schemeClr val="tx1"/>
                          </a:solidFill>
                          <a:latin typeface="Arial"/>
                          <a:cs typeface="Arial"/>
                        </a:rPr>
                        <a:t> / Polaris</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strike="noStrike">
                          <a:solidFill>
                            <a:schemeClr val="tx1"/>
                          </a:solidFill>
                          <a:latin typeface="Arial "/>
                          <a:cs typeface="Arial"/>
                        </a:rPr>
                        <a:t>New end of line</a:t>
                      </a:r>
                      <a:endParaRPr lang="en-US" b="0" strike="noStrike">
                        <a:solidFill>
                          <a:schemeClr val="tx1"/>
                        </a:solidFill>
                      </a:endParaRPr>
                    </a:p>
                  </a:txBody>
                  <a:tcPr anchor="ctr">
                    <a:solidFill>
                      <a:schemeClr val="bg2"/>
                    </a:solidFill>
                  </a:tcPr>
                </a:tc>
                <a:extLst>
                  <a:ext uri="{0D108BD9-81ED-4DB2-BD59-A6C34878D82A}">
                    <a16:rowId xmlns:a16="http://schemas.microsoft.com/office/drawing/2014/main" val="2746694499"/>
                  </a:ext>
                </a:extLst>
              </a:tr>
              <a:tr h="321625">
                <a:tc>
                  <a:txBody>
                    <a:bodyPr/>
                    <a:lstStyle/>
                    <a:p>
                      <a:pPr algn="ctr"/>
                      <a:r>
                        <a:rPr lang="en-US" sz="1300" b="0" strike="noStrike" spc="300">
                          <a:solidFill>
                            <a:schemeClr val="tx1"/>
                          </a:solidFill>
                          <a:latin typeface="Arial"/>
                          <a:cs typeface="Arial"/>
                        </a:rPr>
                        <a:t>42</a:t>
                      </a:r>
                    </a:p>
                  </a:txBody>
                  <a:tcPr anchor="ctr">
                    <a:solidFill>
                      <a:schemeClr val="bg2"/>
                    </a:solidFill>
                  </a:tcPr>
                </a:tc>
                <a:tc>
                  <a:txBody>
                    <a:bodyPr/>
                    <a:lstStyle/>
                    <a:p>
                      <a:pPr algn="ctr"/>
                      <a:r>
                        <a:rPr lang="en-US" sz="1300" b="0" strike="noStrike" spc="0">
                          <a:solidFill>
                            <a:schemeClr val="tx1"/>
                          </a:solidFill>
                          <a:latin typeface="Arial"/>
                          <a:cs typeface="Arial"/>
                        </a:rPr>
                        <a:t>Sharon Woods</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747361944"/>
                  </a:ext>
                </a:extLst>
              </a:tr>
              <a:tr h="321625">
                <a:tc>
                  <a:txBody>
                    <a:bodyPr/>
                    <a:lstStyle/>
                    <a:p>
                      <a:pPr algn="ctr"/>
                      <a:r>
                        <a:rPr lang="en-US" sz="1300" b="0" strike="noStrike" spc="300">
                          <a:solidFill>
                            <a:schemeClr val="tx1"/>
                          </a:solidFill>
                          <a:latin typeface="Arial"/>
                          <a:cs typeface="Arial"/>
                        </a:rPr>
                        <a:t>43</a:t>
                      </a: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300" b="0" strike="noStrike" spc="0" baseline="0">
                          <a:solidFill>
                            <a:schemeClr val="tx1"/>
                          </a:solidFill>
                          <a:latin typeface="Arial"/>
                          <a:cs typeface="Arial"/>
                        </a:rPr>
                        <a:t>Westerville</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b="0" strike="noStrike">
                        <a:solidFill>
                          <a:schemeClr val="tx1"/>
                        </a:solidFill>
                      </a:endParaRPr>
                    </a:p>
                  </a:txBody>
                  <a:tcPr anchor="ctr">
                    <a:solidFill>
                      <a:schemeClr val="bg2"/>
                    </a:solidFill>
                  </a:tcPr>
                </a:tc>
                <a:extLst>
                  <a:ext uri="{0D108BD9-81ED-4DB2-BD59-A6C34878D82A}">
                    <a16:rowId xmlns:a16="http://schemas.microsoft.com/office/drawing/2014/main" val="187938294"/>
                  </a:ext>
                </a:extLst>
              </a:tr>
              <a:tr h="321625">
                <a:tc>
                  <a:txBody>
                    <a:bodyPr/>
                    <a:lstStyle/>
                    <a:p>
                      <a:pPr algn="ctr"/>
                      <a:r>
                        <a:rPr lang="en-US" sz="1300" b="0" strike="noStrike" spc="300">
                          <a:solidFill>
                            <a:schemeClr val="tx1"/>
                          </a:solidFill>
                          <a:latin typeface="Arial"/>
                          <a:cs typeface="Arial"/>
                        </a:rPr>
                        <a:t>44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a:solidFill>
                            <a:schemeClr val="tx1"/>
                          </a:solidFill>
                          <a:latin typeface="Arial"/>
                          <a:cs typeface="Arial"/>
                        </a:rPr>
                        <a:t>Easton</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1478971972"/>
                  </a:ext>
                </a:extLst>
              </a:tr>
              <a:tr h="321625">
                <a:tc>
                  <a:txBody>
                    <a:bodyPr/>
                    <a:lstStyle/>
                    <a:p>
                      <a:pPr algn="ctr"/>
                      <a:r>
                        <a:rPr lang="en-US" sz="1300" b="0" strike="noStrike" spc="300">
                          <a:solidFill>
                            <a:schemeClr val="tx1"/>
                          </a:solidFill>
                          <a:latin typeface="Arial"/>
                          <a:cs typeface="Arial"/>
                        </a:rPr>
                        <a:t>45</a:t>
                      </a:r>
                    </a:p>
                  </a:txBody>
                  <a:tcPr anchor="ctr">
                    <a:solidFill>
                      <a:schemeClr val="bg2"/>
                    </a:solidFill>
                  </a:tcPr>
                </a:tc>
                <a:tc>
                  <a:txBody>
                    <a:bodyPr/>
                    <a:lstStyle/>
                    <a:p>
                      <a:pPr algn="ctr"/>
                      <a:r>
                        <a:rPr lang="en-US" sz="1300" b="0" strike="noStrike" spc="0">
                          <a:solidFill>
                            <a:schemeClr val="tx1"/>
                          </a:solidFill>
                          <a:latin typeface="Arial"/>
                          <a:cs typeface="Arial"/>
                        </a:rPr>
                        <a:t>New Albany</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144830755"/>
                  </a:ext>
                </a:extLst>
              </a:tr>
              <a:tr h="321625">
                <a:tc>
                  <a:txBody>
                    <a:bodyPr/>
                    <a:lstStyle/>
                    <a:p>
                      <a:pPr algn="ctr"/>
                      <a:r>
                        <a:rPr lang="en-US" sz="1300" b="0" strike="noStrike" spc="300">
                          <a:solidFill>
                            <a:schemeClr val="tx1"/>
                          </a:solidFill>
                          <a:latin typeface="Arial"/>
                          <a:cs typeface="Arial"/>
                        </a:rPr>
                        <a:t>46</a:t>
                      </a:r>
                    </a:p>
                  </a:txBody>
                  <a:tcPr anchor="ctr">
                    <a:solidFill>
                      <a:schemeClr val="bg2"/>
                    </a:solidFill>
                  </a:tcPr>
                </a:tc>
                <a:tc>
                  <a:txBody>
                    <a:bodyPr/>
                    <a:lstStyle/>
                    <a:p>
                      <a:pPr marL="0" lvl="0" indent="0" algn="ctr">
                        <a:lnSpc>
                          <a:spcPct val="100000"/>
                        </a:lnSpc>
                        <a:spcBef>
                          <a:spcPts val="0"/>
                        </a:spcBef>
                        <a:spcAft>
                          <a:spcPts val="0"/>
                        </a:spcAft>
                        <a:buNone/>
                      </a:pPr>
                      <a:r>
                        <a:rPr lang="en-US" sz="1300" b="0" strike="noStrike" spc="0">
                          <a:solidFill>
                            <a:schemeClr val="tx1"/>
                          </a:solidFill>
                          <a:latin typeface="Arial"/>
                          <a:cs typeface="Arial"/>
                        </a:rPr>
                        <a:t>Gahanna</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14551986"/>
                  </a:ext>
                </a:extLst>
              </a:tr>
              <a:tr h="321625">
                <a:tc>
                  <a:txBody>
                    <a:bodyPr/>
                    <a:lstStyle/>
                    <a:p>
                      <a:pPr lvl="0" algn="ctr">
                        <a:buNone/>
                      </a:pPr>
                      <a:r>
                        <a:rPr lang="en-US" sz="1300" b="0" spc="300">
                          <a:solidFill>
                            <a:schemeClr val="tx1"/>
                          </a:solidFill>
                          <a:latin typeface="Arial"/>
                          <a:cs typeface="Arial"/>
                        </a:rPr>
                        <a:t>61</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pc="0">
                          <a:solidFill>
                            <a:schemeClr val="tx1"/>
                          </a:solidFill>
                          <a:latin typeface="Arial"/>
                          <a:cs typeface="Arial"/>
                        </a:rPr>
                        <a:t>Grove</a:t>
                      </a:r>
                      <a:r>
                        <a:rPr lang="en-US" sz="1300" b="0" spc="0" baseline="0">
                          <a:solidFill>
                            <a:schemeClr val="tx1"/>
                          </a:solidFill>
                          <a:latin typeface="Arial"/>
                          <a:cs typeface="Arial"/>
                        </a:rPr>
                        <a:t> City</a:t>
                      </a:r>
                      <a:endParaRPr lang="en-US" sz="1300" b="0" spc="300">
                        <a:solidFill>
                          <a:schemeClr val="tx1"/>
                        </a:solidFill>
                        <a:latin typeface="Arial"/>
                        <a:cs typeface="Arial"/>
                      </a:endParaRP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050" b="0">
                          <a:solidFill>
                            <a:schemeClr val="tx1"/>
                          </a:solidFill>
                          <a:latin typeface="Arial "/>
                          <a:cs typeface="Arial"/>
                        </a:rPr>
                        <a:t>Realignment</a:t>
                      </a:r>
                      <a:r>
                        <a:rPr lang="en-US" sz="1050" b="0" baseline="0">
                          <a:solidFill>
                            <a:schemeClr val="tx1"/>
                          </a:solidFill>
                          <a:latin typeface="Arial "/>
                          <a:cs typeface="Arial"/>
                        </a:rPr>
                        <a:t> in Grove City </a:t>
                      </a:r>
                      <a:endParaRPr lang="en-US" sz="1050" b="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784502465"/>
                  </a:ext>
                </a:extLst>
              </a:tr>
              <a:tr h="321625">
                <a:tc>
                  <a:txBody>
                    <a:bodyPr/>
                    <a:lstStyle/>
                    <a:p>
                      <a:pPr lvl="0" algn="ctr">
                        <a:buNone/>
                      </a:pPr>
                      <a:r>
                        <a:rPr lang="en-US" sz="1300" b="0" strike="noStrike" spc="300">
                          <a:solidFill>
                            <a:schemeClr val="tx1"/>
                          </a:solidFill>
                          <a:latin typeface="Arial"/>
                          <a:cs typeface="Arial"/>
                        </a:rPr>
                        <a:t>71</a:t>
                      </a:r>
                    </a:p>
                  </a:txBody>
                  <a:tcPr anchor="ctr">
                    <a:solidFill>
                      <a:schemeClr val="bg2"/>
                    </a:solidFill>
                  </a:tcPr>
                </a:tc>
                <a:tc>
                  <a:txBody>
                    <a:bodyPr/>
                    <a:lstStyle/>
                    <a:p>
                      <a:pPr marL="0" lvl="0" indent="0" algn="ctr">
                        <a:lnSpc>
                          <a:spcPct val="100000"/>
                        </a:lnSpc>
                        <a:spcBef>
                          <a:spcPts val="0"/>
                        </a:spcBef>
                        <a:spcAft>
                          <a:spcPts val="0"/>
                        </a:spcAft>
                        <a:buNone/>
                      </a:pPr>
                      <a:r>
                        <a:rPr lang="en-US" sz="1300" b="0" strike="noStrike" spc="0" baseline="0">
                          <a:solidFill>
                            <a:schemeClr val="tx1"/>
                          </a:solidFill>
                          <a:latin typeface="Arial"/>
                          <a:cs typeface="Arial"/>
                        </a:rPr>
                        <a:t>Hilliard</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902815208"/>
                  </a:ext>
                </a:extLst>
              </a:tr>
              <a:tr h="321625">
                <a:tc>
                  <a:txBody>
                    <a:bodyPr/>
                    <a:lstStyle/>
                    <a:p>
                      <a:pPr lvl="0" algn="ctr">
                        <a:buNone/>
                      </a:pPr>
                      <a:r>
                        <a:rPr lang="en-US" sz="1300" b="0" strike="noStrike" spc="300">
                          <a:solidFill>
                            <a:schemeClr val="tx1"/>
                          </a:solidFill>
                          <a:latin typeface="Arial"/>
                          <a:cs typeface="Arial"/>
                        </a:rPr>
                        <a:t>72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a:solidFill>
                            <a:schemeClr val="tx1"/>
                          </a:solidFill>
                          <a:latin typeface="Arial"/>
                          <a:cs typeface="Arial"/>
                        </a:rPr>
                        <a:t>Tuttle</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635478438"/>
                  </a:ext>
                </a:extLst>
              </a:tr>
              <a:tr h="321625">
                <a:tc>
                  <a:txBody>
                    <a:bodyPr/>
                    <a:lstStyle/>
                    <a:p>
                      <a:pPr lvl="0" algn="ctr">
                        <a:buNone/>
                      </a:pPr>
                      <a:r>
                        <a:rPr lang="en-US" sz="1300" b="0" strike="noStrike" spc="300">
                          <a:solidFill>
                            <a:schemeClr val="tx1"/>
                          </a:solidFill>
                          <a:latin typeface="Arial"/>
                          <a:cs typeface="Arial"/>
                        </a:rPr>
                        <a:t>73</a:t>
                      </a:r>
                    </a:p>
                  </a:txBody>
                  <a:tcPr anchor="ctr">
                    <a:solidFill>
                      <a:schemeClr val="bg2"/>
                    </a:solidFill>
                  </a:tcPr>
                </a:tc>
                <a:tc>
                  <a:txBody>
                    <a:bodyPr/>
                    <a:lstStyle/>
                    <a:p>
                      <a:pPr marL="0" lvl="0" indent="0" algn="ctr">
                        <a:lnSpc>
                          <a:spcPct val="100000"/>
                        </a:lnSpc>
                        <a:spcBef>
                          <a:spcPts val="0"/>
                        </a:spcBef>
                        <a:spcAft>
                          <a:spcPts val="0"/>
                        </a:spcAft>
                        <a:buNone/>
                      </a:pPr>
                      <a:r>
                        <a:rPr lang="en-US" sz="1300" b="0" strike="noStrike" spc="0" baseline="0">
                          <a:solidFill>
                            <a:schemeClr val="tx1"/>
                          </a:solidFill>
                          <a:latin typeface="Arial"/>
                          <a:cs typeface="Arial"/>
                        </a:rPr>
                        <a:t>Dublin</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06176750"/>
                  </a:ext>
                </a:extLst>
              </a:tr>
              <a:tr h="321625">
                <a:tc>
                  <a:txBody>
                    <a:bodyPr/>
                    <a:lstStyle/>
                    <a:p>
                      <a:pPr lvl="0" algn="ctr">
                        <a:buNone/>
                      </a:pPr>
                      <a:r>
                        <a:rPr lang="en-US" sz="1300" b="0" strike="noStrike" spc="300">
                          <a:solidFill>
                            <a:schemeClr val="tx1"/>
                          </a:solidFill>
                          <a:latin typeface="Arial"/>
                          <a:cs typeface="Arial"/>
                        </a:rPr>
                        <a:t>74</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strike="noStrike" spc="0" baseline="0">
                          <a:solidFill>
                            <a:schemeClr val="tx1"/>
                          </a:solidFill>
                          <a:latin typeface="Arial"/>
                          <a:cs typeface="Arial"/>
                        </a:rPr>
                        <a:t>Smoky Row</a:t>
                      </a: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4276853860"/>
                  </a:ext>
                </a:extLst>
              </a:tr>
              <a:tr h="321625">
                <a:tc>
                  <a:txBody>
                    <a:bodyPr/>
                    <a:lstStyle/>
                    <a:p>
                      <a:pPr lvl="0" algn="ctr">
                        <a:buNone/>
                      </a:pPr>
                      <a:r>
                        <a:rPr lang="en-US" sz="1300" b="0" strike="noStrike" spc="300">
                          <a:solidFill>
                            <a:schemeClr val="tx1"/>
                          </a:solidFill>
                          <a:latin typeface="Arial"/>
                          <a:cs typeface="Arial"/>
                        </a:rPr>
                        <a:t>75</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b="0" strike="noStrike" spc="0">
                          <a:solidFill>
                            <a:schemeClr val="tx1"/>
                          </a:solidFill>
                          <a:latin typeface="Arial"/>
                          <a:cs typeface="Arial"/>
                        </a:rPr>
                        <a:t>Arlington / W First </a:t>
                      </a:r>
                      <a:r>
                        <a:rPr lang="en-US" sz="1300" b="0" strike="noStrike" spc="0" baseline="0">
                          <a:solidFill>
                            <a:schemeClr val="tx1"/>
                          </a:solidFill>
                          <a:latin typeface="Arial"/>
                          <a:cs typeface="Arial"/>
                        </a:rPr>
                        <a:t>Ave</a:t>
                      </a:r>
                      <a:endParaRPr lang="en-US" sz="1300" b="0" strike="noStrike" spc="300">
                        <a:solidFill>
                          <a:schemeClr val="tx1"/>
                        </a:solidFill>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endParaRPr lang="en-US" sz="1050" b="0" strike="noStrike">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740375342"/>
                  </a:ext>
                </a:extLst>
              </a:tr>
              <a:tr h="447978">
                <a:tc>
                  <a:txBody>
                    <a:bodyPr/>
                    <a:lstStyle/>
                    <a:p>
                      <a:pPr lvl="0" algn="ctr">
                        <a:buNone/>
                      </a:pPr>
                      <a:r>
                        <a:rPr lang="en-US" sz="1300" spc="300">
                          <a:latin typeface="Arial"/>
                          <a:cs typeface="Arial"/>
                        </a:rPr>
                        <a:t>102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Polaris</a:t>
                      </a:r>
                      <a:r>
                        <a:rPr lang="en-US" sz="1300" spc="0" baseline="0">
                          <a:latin typeface="Arial"/>
                          <a:cs typeface="Arial"/>
                        </a:rPr>
                        <a:t> Pkwy / N High</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050" b="0" i="0" u="none" strike="noStrike" noProof="0">
                          <a:solidFill>
                            <a:schemeClr val="tx1"/>
                          </a:solidFill>
                          <a:latin typeface="Arial"/>
                        </a:rPr>
                        <a:t>New end of line</a:t>
                      </a:r>
                      <a:r>
                        <a:rPr lang="en-US" sz="1050">
                          <a:solidFill>
                            <a:schemeClr val="tx1"/>
                          </a:solidFill>
                          <a:latin typeface="Arial "/>
                          <a:cs typeface="Arial"/>
                        </a:rPr>
                        <a:t> &amp;</a:t>
                      </a:r>
                      <a:r>
                        <a:rPr lang="en-US" sz="1050" baseline="0">
                          <a:solidFill>
                            <a:schemeClr val="tx1"/>
                          </a:solidFill>
                          <a:latin typeface="Arial "/>
                          <a:cs typeface="Arial"/>
                        </a:rPr>
                        <a:t> Sunday lineups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3205895532"/>
                  </a:ext>
                </a:extLst>
              </a:tr>
              <a:tr h="447978">
                <a:tc>
                  <a:txBody>
                    <a:bodyPr/>
                    <a:lstStyle/>
                    <a:p>
                      <a:pPr lvl="0" algn="ctr">
                        <a:buNone/>
                      </a:pPr>
                      <a:r>
                        <a:rPr lang="en-US" sz="1300" spc="300">
                          <a:latin typeface="Arial"/>
                          <a:cs typeface="Arial"/>
                        </a:rPr>
                        <a:t>CMAX</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spc="300">
                        <a:latin typeface="Arial"/>
                        <a:cs typeface="Arial"/>
                      </a:endParaRPr>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050" baseline="0">
                          <a:solidFill>
                            <a:schemeClr val="tx1"/>
                          </a:solidFill>
                          <a:latin typeface="Arial "/>
                          <a:cs typeface="Arial"/>
                        </a:rPr>
                        <a:t>Sunday lineups &amp; minor scheduling/stop adjustments</a:t>
                      </a:r>
                      <a:endParaRPr lang="en-US" sz="105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355452011"/>
                  </a:ext>
                </a:extLst>
              </a:tr>
            </a:tbl>
          </a:graphicData>
        </a:graphic>
      </p:graphicFrame>
      <p:sp>
        <p:nvSpPr>
          <p:cNvPr id="7" name="Text Placeholder 3">
            <a:extLst>
              <a:ext uri="{FF2B5EF4-FFF2-40B4-BE49-F238E27FC236}">
                <a16:creationId xmlns:a16="http://schemas.microsoft.com/office/drawing/2014/main" id="{2E1BF948-A6A6-2C5C-B9BF-9369FD991FF5}"/>
              </a:ext>
            </a:extLst>
          </p:cNvPr>
          <p:cNvSpPr txBox="1">
            <a:spLocks/>
          </p:cNvSpPr>
          <p:nvPr/>
        </p:nvSpPr>
        <p:spPr>
          <a:xfrm>
            <a:off x="667223" y="6379306"/>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***Seasonal </a:t>
            </a:r>
            <a:r>
              <a:rPr lang="en-US" sz="1400" b="1" err="1">
                <a:solidFill>
                  <a:schemeClr val="accent2"/>
                </a:solidFill>
                <a:latin typeface="Arial"/>
                <a:ea typeface="Roboto"/>
                <a:cs typeface="Arial"/>
              </a:rPr>
              <a:t>ZooBus</a:t>
            </a:r>
            <a:r>
              <a:rPr lang="en-US" sz="1400" b="1">
                <a:solidFill>
                  <a:schemeClr val="accent2"/>
                </a:solidFill>
                <a:latin typeface="Arial"/>
                <a:ea typeface="Roboto"/>
                <a:cs typeface="Arial"/>
              </a:rPr>
              <a:t> service will return in May</a:t>
            </a:r>
            <a:endParaRPr lang="en-US" sz="1400">
              <a:solidFill>
                <a:schemeClr val="accent2"/>
              </a:solidFill>
              <a:latin typeface="Arial"/>
              <a:ea typeface="Roboto"/>
              <a:cs typeface="Arial"/>
            </a:endParaRPr>
          </a:p>
        </p:txBody>
      </p:sp>
    </p:spTree>
    <p:extLst>
      <p:ext uri="{BB962C8B-B14F-4D97-AF65-F5344CB8AC3E}">
        <p14:creationId xmlns:p14="http://schemas.microsoft.com/office/powerpoint/2010/main" val="230093353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C26DD-1B4A-0942-9E76-491778EA8F0B}"/>
              </a:ext>
            </a:extLst>
          </p:cNvPr>
          <p:cNvSpPr>
            <a:spLocks noGrp="1"/>
          </p:cNvSpPr>
          <p:nvPr>
            <p:ph type="body" sz="quarter" idx="14"/>
          </p:nvPr>
        </p:nvSpPr>
        <p:spPr/>
        <p:txBody>
          <a:bodyPr/>
          <a:lstStyle/>
          <a:p>
            <a:r>
              <a:rPr lang="en-US"/>
              <a:t> MOVING EVERY LIFE FORWARD |</a:t>
            </a:r>
          </a:p>
        </p:txBody>
      </p:sp>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19502"/>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72307" r="19975"/>
          <a:stretch/>
        </p:blipFill>
        <p:spPr>
          <a:xfrm>
            <a:off x="5789535" y="4571999"/>
            <a:ext cx="6431041" cy="1482905"/>
          </a:xfrm>
          <a:prstGeom prst="rect">
            <a:avLst/>
          </a:prstGeom>
        </p:spPr>
      </p:pic>
      <p:sp>
        <p:nvSpPr>
          <p:cNvPr id="8" name="Title 2">
            <a:extLst>
              <a:ext uri="{FF2B5EF4-FFF2-40B4-BE49-F238E27FC236}">
                <a16:creationId xmlns:a16="http://schemas.microsoft.com/office/drawing/2014/main" id="{96EE7BE3-193A-CB42-89E9-961E0AEABE50}"/>
              </a:ext>
            </a:extLst>
          </p:cNvPr>
          <p:cNvSpPr txBox="1">
            <a:spLocks/>
          </p:cNvSpPr>
          <p:nvPr/>
        </p:nvSpPr>
        <p:spPr>
          <a:xfrm>
            <a:off x="892356" y="952723"/>
            <a:ext cx="4488661" cy="737967"/>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Meeting Format</a:t>
            </a:r>
          </a:p>
        </p:txBody>
      </p:sp>
      <p:sp>
        <p:nvSpPr>
          <p:cNvPr id="9" name="Text Placeholder 3">
            <a:extLst>
              <a:ext uri="{FF2B5EF4-FFF2-40B4-BE49-F238E27FC236}">
                <a16:creationId xmlns:a16="http://schemas.microsoft.com/office/drawing/2014/main" id="{B1EB9F2F-EE40-4C45-A0CF-43D2B051ECA3}"/>
              </a:ext>
            </a:extLst>
          </p:cNvPr>
          <p:cNvSpPr txBox="1">
            <a:spLocks/>
          </p:cNvSpPr>
          <p:nvPr/>
        </p:nvSpPr>
        <p:spPr>
          <a:xfrm>
            <a:off x="892356" y="1705000"/>
            <a:ext cx="4489450" cy="199757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a:solidFill>
                  <a:schemeClr val="tx1">
                    <a:lumMod val="65000"/>
                    <a:lumOff val="35000"/>
                  </a:schemeClr>
                </a:solidFill>
                <a:latin typeface="Arial"/>
                <a:ea typeface="Roboto"/>
                <a:cs typeface="Arial"/>
              </a:rPr>
              <a:t>We are recording this meeting. The recording will be posted on our website at COTA.com. If you are joining us by computer or phone, please know we cannot see or hear you. Please be considerate of meeting attendees and COTA staff. </a:t>
            </a:r>
          </a:p>
          <a:p>
            <a:pPr marL="0" indent="0">
              <a:lnSpc>
                <a:spcPct val="150000"/>
              </a:lnSpc>
              <a:buNone/>
            </a:pPr>
            <a:endParaRPr lang="en-US" sz="1400">
              <a:solidFill>
                <a:schemeClr val="bg1">
                  <a:lumMod val="65000"/>
                </a:schemeClr>
              </a:solidFill>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E30132DB-E064-7E48-AEF9-BF052CF44383}"/>
              </a:ext>
            </a:extLst>
          </p:cNvPr>
          <p:cNvSpPr txBox="1">
            <a:spLocks/>
          </p:cNvSpPr>
          <p:nvPr/>
        </p:nvSpPr>
        <p:spPr>
          <a:xfrm>
            <a:off x="887110" y="3636248"/>
            <a:ext cx="4489450" cy="22837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spc="300">
                <a:solidFill>
                  <a:schemeClr val="accent1"/>
                </a:solidFill>
                <a:latin typeface="Arial"/>
                <a:ea typeface="Roboto"/>
                <a:cs typeface="Arial"/>
              </a:rPr>
              <a:t>HOW TO COMMUNICATE WITH COTA</a:t>
            </a:r>
          </a:p>
          <a:p>
            <a:pPr marL="0" indent="0">
              <a:lnSpc>
                <a:spcPct val="150000"/>
              </a:lnSpc>
              <a:buNone/>
            </a:pPr>
            <a:r>
              <a:rPr lang="en-US" sz="1400">
                <a:solidFill>
                  <a:schemeClr val="tx1">
                    <a:lumMod val="65000"/>
                    <a:lumOff val="35000"/>
                  </a:schemeClr>
                </a:solidFill>
                <a:latin typeface="Arial"/>
                <a:ea typeface="Roboto"/>
                <a:cs typeface="Arial"/>
              </a:rPr>
              <a:t>If joining by computer, submit comments and questions via the Q&amp;A chat box. If joining by phone, please direct all questions or comments to COTA’s Customer Care Center at 614-228-1776. If joining by Facebook Live, please submit your question by commenting in the livestream.</a:t>
            </a:r>
          </a:p>
        </p:txBody>
      </p:sp>
    </p:spTree>
    <p:extLst>
      <p:ext uri="{BB962C8B-B14F-4D97-AF65-F5344CB8AC3E}">
        <p14:creationId xmlns:p14="http://schemas.microsoft.com/office/powerpoint/2010/main" val="1526388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6"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sp>
        <p:nvSpPr>
          <p:cNvPr id="5" name="Rectangle 4"/>
          <p:cNvSpPr/>
          <p:nvPr/>
        </p:nvSpPr>
        <p:spPr>
          <a:xfrm>
            <a:off x="3894645" y="3381503"/>
            <a:ext cx="728084" cy="615553"/>
          </a:xfrm>
          <a:prstGeom prst="rect">
            <a:avLst/>
          </a:prstGeom>
        </p:spPr>
        <p:txBody>
          <a:bodyPr wrap="none">
            <a:spAutoFit/>
          </a:bodyPr>
          <a:lstStyle/>
          <a:p>
            <a:pPr>
              <a:buNone/>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a:buNone/>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032\+</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454"/>
          <a:stretch/>
        </p:blipFill>
        <p:spPr>
          <a:xfrm>
            <a:off x="1351316" y="1704525"/>
            <a:ext cx="8823389" cy="45850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398" y="5357226"/>
            <a:ext cx="406400" cy="406400"/>
          </a:xfrm>
          <a:prstGeom prst="rect">
            <a:avLst/>
          </a:prstGeom>
          <a:solidFill>
            <a:schemeClr val="accent3"/>
          </a:solidFill>
        </p:spPr>
      </p:pic>
    </p:spTree>
    <p:extLst>
      <p:ext uri="{BB962C8B-B14F-4D97-AF65-F5344CB8AC3E}">
        <p14:creationId xmlns:p14="http://schemas.microsoft.com/office/powerpoint/2010/main" val="96727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5"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761"/>
          <a:stretch/>
        </p:blipFill>
        <p:spPr>
          <a:xfrm>
            <a:off x="1351315" y="1704525"/>
            <a:ext cx="8823389" cy="45529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702" y="4916266"/>
            <a:ext cx="435726" cy="485523"/>
          </a:xfrm>
          <a:prstGeom prst="rect">
            <a:avLst/>
          </a:prstGeom>
          <a:solidFill>
            <a:schemeClr val="accent3"/>
          </a:solidFill>
        </p:spPr>
      </p:pic>
    </p:spTree>
    <p:extLst>
      <p:ext uri="{BB962C8B-B14F-4D97-AF65-F5344CB8AC3E}">
        <p14:creationId xmlns:p14="http://schemas.microsoft.com/office/powerpoint/2010/main" val="798571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7"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657"/>
          <a:stretch/>
        </p:blipFill>
        <p:spPr>
          <a:xfrm>
            <a:off x="1351317" y="1704525"/>
            <a:ext cx="8823390" cy="4567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765" y="5526982"/>
            <a:ext cx="435726" cy="485523"/>
          </a:xfrm>
          <a:prstGeom prst="rect">
            <a:avLst/>
          </a:prstGeom>
          <a:solidFill>
            <a:schemeClr val="accent3"/>
          </a:solidFill>
        </p:spPr>
      </p:pic>
    </p:spTree>
    <p:extLst>
      <p:ext uri="{BB962C8B-B14F-4D97-AF65-F5344CB8AC3E}">
        <p14:creationId xmlns:p14="http://schemas.microsoft.com/office/powerpoint/2010/main" val="3288705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250" r="43838"/>
          <a:stretch/>
        </p:blipFill>
        <p:spPr>
          <a:xfrm>
            <a:off x="0" y="0"/>
            <a:ext cx="5135572"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4280221" y="0"/>
            <a:ext cx="1304925" cy="6858000"/>
          </a:xfrm>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097026" y="269525"/>
            <a:ext cx="5376053" cy="1381899"/>
          </a:xfrm>
          <a:solidFill>
            <a:schemeClr val="bg1"/>
          </a:solidFill>
        </p:spPr>
        <p:txBody>
          <a:bodyPr lIns="91440" tIns="45720" rIns="91440" bIns="45720" anchor="t"/>
          <a:lstStyle/>
          <a:p>
            <a:r>
              <a:rPr lang="en-US">
                <a:latin typeface="Arial"/>
                <a:cs typeface="Arial"/>
              </a:rPr>
              <a:t>Workforce Challenges &amp; Reduced Service </a:t>
            </a:r>
            <a:endParaRPr lang="en-US"/>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094555" y="2283814"/>
            <a:ext cx="4975963" cy="4576540"/>
          </a:xfrm>
        </p:spPr>
        <p:txBody>
          <a:bodyPr lIns="91440" tIns="45720" rIns="91440" bIns="45720" anchor="t"/>
          <a:lstStyle/>
          <a:p>
            <a:r>
              <a:rPr lang="en-US">
                <a:solidFill>
                  <a:schemeClr val="tx1">
                    <a:lumMod val="65000"/>
                    <a:lumOff val="35000"/>
                  </a:schemeClr>
                </a:solidFill>
                <a:latin typeface="Arial"/>
                <a:ea typeface="Roboto"/>
                <a:cs typeface="Arial"/>
              </a:rPr>
              <a:t>Like most organizations, COTA is impacted by the nationwide worker shortage. COTA continues to recruit and hire new Transit Operators, but those new hires have not been enough to offset retirements and other departures.</a:t>
            </a:r>
            <a:endParaRPr lang="en-US">
              <a:solidFill>
                <a:schemeClr val="tx1">
                  <a:lumMod val="65000"/>
                  <a:lumOff val="35000"/>
                </a:schemeClr>
              </a:solidFill>
            </a:endParaRPr>
          </a:p>
          <a:p>
            <a:r>
              <a:rPr lang="en-US" b="1">
                <a:solidFill>
                  <a:schemeClr val="accent2"/>
                </a:solidFill>
                <a:latin typeface="Arial"/>
                <a:ea typeface="Roboto"/>
                <a:cs typeface="Arial"/>
              </a:rPr>
              <a:t>COTA will continue to adjust transit schedules due to unprecedented workforce challenges.</a:t>
            </a:r>
            <a:r>
              <a:rPr lang="en-US" b="1">
                <a:solidFill>
                  <a:schemeClr val="tx1">
                    <a:lumMod val="65000"/>
                    <a:lumOff val="35000"/>
                  </a:schemeClr>
                </a:solidFill>
                <a:latin typeface="Arial"/>
                <a:ea typeface="Roboto"/>
                <a:cs typeface="Arial"/>
              </a:rPr>
              <a:t> </a:t>
            </a:r>
            <a:r>
              <a:rPr lang="en-US">
                <a:solidFill>
                  <a:schemeClr val="tx1">
                    <a:lumMod val="65000"/>
                    <a:lumOff val="35000"/>
                  </a:schemeClr>
                </a:solidFill>
                <a:latin typeface="Arial"/>
                <a:ea typeface="Roboto"/>
                <a:cs typeface="Arial"/>
              </a:rPr>
              <a:t>The adjustments will be made to improve service reliability and help minimize adverse service impacts to our customers and staff.</a:t>
            </a:r>
          </a:p>
          <a:p>
            <a:r>
              <a:rPr lang="en-US">
                <a:solidFill>
                  <a:schemeClr val="tx1">
                    <a:lumMod val="65000"/>
                    <a:lumOff val="35000"/>
                  </a:schemeClr>
                </a:solidFill>
                <a:latin typeface="Arial"/>
                <a:ea typeface="Roboto"/>
                <a:cs typeface="Arial"/>
              </a:rPr>
              <a:t>We hope to begin adding service in future trimesters when we are able to hire, train and retain more Operators.</a:t>
            </a:r>
            <a:endParaRPr lang="en-US">
              <a:solidFill>
                <a:schemeClr val="tx1">
                  <a:lumMod val="65000"/>
                  <a:lumOff val="35000"/>
                </a:schemeClr>
              </a:solidFill>
            </a:endParaRPr>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4280221" y="0"/>
            <a:ext cx="1304925" cy="6858000"/>
          </a:xfrm>
        </p:spPr>
      </p:sp>
    </p:spTree>
    <p:extLst>
      <p:ext uri="{BB962C8B-B14F-4D97-AF65-F5344CB8AC3E}">
        <p14:creationId xmlns:p14="http://schemas.microsoft.com/office/powerpoint/2010/main" val="110154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93CD130-2211-FC2B-7B9C-E0A176CFD5F3}"/>
              </a:ext>
            </a:extLst>
          </p:cNvPr>
          <p:cNvPicPr>
            <a:picLocks noGrp="1" noChangeAspect="1"/>
          </p:cNvPicPr>
          <p:nvPr>
            <p:ph type="pic" sz="quarter" idx="10"/>
          </p:nvPr>
        </p:nvPicPr>
        <p:blipFill rotWithShape="1">
          <a:blip r:embed="rId2"/>
          <a:srcRect l="25039" r="25039"/>
          <a:stretch/>
        </p:blipFill>
        <p:spPr>
          <a:xfrm>
            <a:off x="7056428" y="0"/>
            <a:ext cx="5135572" cy="6858000"/>
          </a:xfrm>
        </p:spPr>
      </p:pic>
      <p:sp>
        <p:nvSpPr>
          <p:cNvPr id="3" name="SmartArt Placeholder 2">
            <a:extLst>
              <a:ext uri="{FF2B5EF4-FFF2-40B4-BE49-F238E27FC236}">
                <a16:creationId xmlns:a16="http://schemas.microsoft.com/office/drawing/2014/main" id="{B65B7855-2BA4-FBE3-BC4C-31D44FFF4A45}"/>
              </a:ext>
            </a:extLst>
          </p:cNvPr>
          <p:cNvSpPr>
            <a:spLocks noGrp="1"/>
          </p:cNvSpPr>
          <p:nvPr>
            <p:ph type="dgm" sz="quarter" idx="19"/>
          </p:nvPr>
        </p:nvSpPr>
        <p:spPr/>
      </p:sp>
      <p:sp>
        <p:nvSpPr>
          <p:cNvPr id="4" name="Title 3">
            <a:extLst>
              <a:ext uri="{FF2B5EF4-FFF2-40B4-BE49-F238E27FC236}">
                <a16:creationId xmlns:a16="http://schemas.microsoft.com/office/drawing/2014/main" id="{15ECE533-BA3D-BBF2-B8B9-EC22E7930272}"/>
              </a:ext>
            </a:extLst>
          </p:cNvPr>
          <p:cNvSpPr>
            <a:spLocks noGrp="1"/>
          </p:cNvSpPr>
          <p:nvPr>
            <p:ph type="title"/>
          </p:nvPr>
        </p:nvSpPr>
        <p:spPr>
          <a:xfrm>
            <a:off x="765505" y="380761"/>
            <a:ext cx="4423613" cy="1462795"/>
          </a:xfrm>
        </p:spPr>
        <p:txBody>
          <a:bodyPr lIns="91440" tIns="45720" rIns="91440" bIns="45720" anchor="t"/>
          <a:lstStyle/>
          <a:p>
            <a:r>
              <a:rPr lang="en-US">
                <a:latin typeface="Arial"/>
                <a:cs typeface="Arial"/>
              </a:rPr>
              <a:t> Recruitment </a:t>
            </a:r>
            <a:endParaRPr lang="en-US"/>
          </a:p>
        </p:txBody>
      </p:sp>
      <p:sp>
        <p:nvSpPr>
          <p:cNvPr id="5" name="Text Placeholder 4">
            <a:extLst>
              <a:ext uri="{FF2B5EF4-FFF2-40B4-BE49-F238E27FC236}">
                <a16:creationId xmlns:a16="http://schemas.microsoft.com/office/drawing/2014/main" id="{5F1451BE-9AFA-43DA-20B9-E6E6F6B27E8E}"/>
              </a:ext>
            </a:extLst>
          </p:cNvPr>
          <p:cNvSpPr>
            <a:spLocks noGrp="1"/>
          </p:cNvSpPr>
          <p:nvPr>
            <p:ph type="body" sz="quarter" idx="15"/>
          </p:nvPr>
        </p:nvSpPr>
        <p:spPr>
          <a:xfrm>
            <a:off x="892356" y="1112159"/>
            <a:ext cx="4659704" cy="2394979"/>
          </a:xfrm>
        </p:spPr>
        <p:txBody>
          <a:bodyPr lIns="91440" tIns="45720" rIns="91440" bIns="45720" anchor="t"/>
          <a:lstStyle/>
          <a:p>
            <a:r>
              <a:rPr lang="en-US">
                <a:solidFill>
                  <a:schemeClr val="tx1">
                    <a:lumMod val="65000"/>
                    <a:lumOff val="35000"/>
                  </a:schemeClr>
                </a:solidFill>
                <a:latin typeface="Arial"/>
                <a:ea typeface="Roboto"/>
                <a:cs typeface="Arial"/>
              </a:rPr>
              <a:t>Transit agencies across the nation are facing a shortage of Operators, which has resulted in reduced service. COTA has embarked on a robust recruitment campaign to address workforce needs throughout the organization and return to normal service hours as soon as possible. Efforts include:</a:t>
            </a:r>
            <a:endParaRPr lang="en-US">
              <a:solidFill>
                <a:schemeClr val="tx1">
                  <a:lumMod val="65000"/>
                  <a:lumOff val="35000"/>
                </a:schemeClr>
              </a:solidFill>
            </a:endParaRPr>
          </a:p>
        </p:txBody>
      </p:sp>
      <p:sp>
        <p:nvSpPr>
          <p:cNvPr id="6" name="Text Placeholder 5">
            <a:extLst>
              <a:ext uri="{FF2B5EF4-FFF2-40B4-BE49-F238E27FC236}">
                <a16:creationId xmlns:a16="http://schemas.microsoft.com/office/drawing/2014/main" id="{C1108239-604E-49B3-1AF8-6BB47ED76709}"/>
              </a:ext>
            </a:extLst>
          </p:cNvPr>
          <p:cNvSpPr>
            <a:spLocks noGrp="1"/>
          </p:cNvSpPr>
          <p:nvPr>
            <p:ph type="body" sz="quarter" idx="16"/>
          </p:nvPr>
        </p:nvSpPr>
        <p:spPr>
          <a:xfrm>
            <a:off x="892356" y="3195493"/>
            <a:ext cx="4933950" cy="3592799"/>
          </a:xfrm>
        </p:spPr>
        <p:txBody>
          <a:bodyPr lIns="91440" tIns="45720" rIns="91440" bIns="45720" anchor="t"/>
          <a:lstStyle/>
          <a:p>
            <a:r>
              <a:rPr lang="en-US">
                <a:solidFill>
                  <a:srgbClr val="595959"/>
                </a:solidFill>
                <a:latin typeface="Arial"/>
                <a:ea typeface="Roboto"/>
                <a:cs typeface="Arial"/>
              </a:rPr>
              <a:t>A revamped and revitalized careers landing page</a:t>
            </a:r>
          </a:p>
          <a:p>
            <a:r>
              <a:rPr lang="en-US">
                <a:solidFill>
                  <a:srgbClr val="595959"/>
                </a:solidFill>
                <a:latin typeface="Arial"/>
                <a:ea typeface="Roboto"/>
                <a:cs typeface="Arial"/>
              </a:rPr>
              <a:t>Internal and external recruitment incentives, including monetary referral and hiring bonuses upwards of $2,000</a:t>
            </a:r>
          </a:p>
          <a:p>
            <a:r>
              <a:rPr lang="en-US">
                <a:solidFill>
                  <a:srgbClr val="595959"/>
                </a:solidFill>
                <a:latin typeface="Arial"/>
                <a:ea typeface="Roboto"/>
                <a:cs typeface="Arial"/>
              </a:rPr>
              <a:t>Making candidates with Commercial Drivers Licenses (CDL) eligible to receive $2,500 signing bonuses </a:t>
            </a:r>
          </a:p>
          <a:p>
            <a:r>
              <a:rPr lang="en-US">
                <a:solidFill>
                  <a:srgbClr val="595959"/>
                </a:solidFill>
                <a:latin typeface="Arial"/>
                <a:ea typeface="Roboto"/>
                <a:cs typeface="Arial"/>
              </a:rPr>
              <a:t>A strategic marketing communications campaign that boasts benefits and increased wages</a:t>
            </a:r>
          </a:p>
          <a:p>
            <a:r>
              <a:rPr lang="en-US">
                <a:solidFill>
                  <a:srgbClr val="595959"/>
                </a:solidFill>
                <a:latin typeface="Arial"/>
                <a:ea typeface="Roboto"/>
                <a:cs typeface="Arial"/>
              </a:rPr>
              <a:t>Partnering with local and state organizations to host hiring events</a:t>
            </a:r>
            <a:endParaRPr lang="en-US">
              <a:solidFill>
                <a:srgbClr val="595959"/>
              </a:solidFill>
            </a:endParaRPr>
          </a:p>
        </p:txBody>
      </p:sp>
      <p:sp>
        <p:nvSpPr>
          <p:cNvPr id="7" name="Text Placeholder 6">
            <a:extLst>
              <a:ext uri="{FF2B5EF4-FFF2-40B4-BE49-F238E27FC236}">
                <a16:creationId xmlns:a16="http://schemas.microsoft.com/office/drawing/2014/main" id="{0A1F878E-3E29-F48E-9536-4CE55E6E19B0}"/>
              </a:ext>
            </a:extLst>
          </p:cNvPr>
          <p:cNvSpPr>
            <a:spLocks noGrp="1"/>
          </p:cNvSpPr>
          <p:nvPr>
            <p:ph type="body" sz="quarter" idx="14"/>
          </p:nvPr>
        </p:nvSpPr>
        <p:spPr/>
        <p:txBody>
          <a:bodyPr/>
          <a:lstStyle/>
          <a:p>
            <a:endParaRPr lang="en-US"/>
          </a:p>
        </p:txBody>
      </p:sp>
      <p:sp>
        <p:nvSpPr>
          <p:cNvPr id="8" name="SmartArt Placeholder 7">
            <a:extLst>
              <a:ext uri="{FF2B5EF4-FFF2-40B4-BE49-F238E27FC236}">
                <a16:creationId xmlns:a16="http://schemas.microsoft.com/office/drawing/2014/main" id="{D1657CA0-DF73-5528-A7DB-D4C8A602BAB4}"/>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AD145173-3911-EBE8-37B8-6CE33CC427D9}"/>
              </a:ext>
            </a:extLst>
          </p:cNvPr>
          <p:cNvSpPr>
            <a:spLocks noGrp="1"/>
          </p:cNvSpPr>
          <p:nvPr>
            <p:ph type="dgm" sz="quarter" idx="18"/>
          </p:nvPr>
        </p:nvSpPr>
        <p:spPr/>
      </p:sp>
    </p:spTree>
    <p:extLst>
      <p:ext uri="{BB962C8B-B14F-4D97-AF65-F5344CB8AC3E}">
        <p14:creationId xmlns:p14="http://schemas.microsoft.com/office/powerpoint/2010/main" val="3641518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3"/>
          <a:srcRect l="34501" t="415" r="21483" b="-519"/>
          <a:stretch/>
        </p:blipFill>
        <p:spPr>
          <a:xfrm>
            <a:off x="2516" y="0"/>
            <a:ext cx="5369175" cy="6864215"/>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382746" y="380346"/>
            <a:ext cx="4666116" cy="737967"/>
          </a:xfrm>
          <a:solidFill>
            <a:schemeClr val="bg1"/>
          </a:solidFill>
        </p:spPr>
        <p:txBody>
          <a:bodyPr/>
          <a:lstStyle/>
          <a:p>
            <a:r>
              <a:rPr lang="en-US"/>
              <a:t>COTA is HIRING!</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384716" y="1138987"/>
            <a:ext cx="5320910" cy="5632554"/>
          </a:xfrm>
        </p:spPr>
        <p:txBody>
          <a:bodyPr lIns="91440" tIns="45720" rIns="91440" bIns="45720" anchor="t"/>
          <a:lstStyle/>
          <a:p>
            <a:r>
              <a:rPr lang="en-US">
                <a:solidFill>
                  <a:schemeClr val="tx1">
                    <a:lumMod val="65000"/>
                    <a:lumOff val="35000"/>
                  </a:schemeClr>
                </a:solidFill>
                <a:latin typeface="Arial"/>
                <a:ea typeface="Roboto"/>
                <a:cs typeface="Arial"/>
              </a:rPr>
              <a:t>Anyone interested in a rewarding career at COTA </a:t>
            </a:r>
            <a:br>
              <a:rPr lang="en-US">
                <a:latin typeface="Arial"/>
                <a:ea typeface="Roboto"/>
                <a:cs typeface="Arial"/>
              </a:rPr>
            </a:br>
            <a:r>
              <a:rPr lang="en-US">
                <a:solidFill>
                  <a:schemeClr val="tx1">
                    <a:lumMod val="65000"/>
                    <a:lumOff val="35000"/>
                  </a:schemeClr>
                </a:solidFill>
                <a:latin typeface="Arial"/>
                <a:ea typeface="Roboto"/>
                <a:cs typeface="Arial"/>
              </a:rPr>
              <a:t>can learn more and apply at </a:t>
            </a:r>
            <a:r>
              <a:rPr lang="en-US" b="1">
                <a:solidFill>
                  <a:schemeClr val="accent2"/>
                </a:solidFill>
                <a:latin typeface="Arial"/>
                <a:ea typeface="Roboto"/>
                <a:cs typeface="Arial"/>
              </a:rPr>
              <a:t>COTA.com/careers</a:t>
            </a:r>
            <a:r>
              <a:rPr lang="en-US">
                <a:solidFill>
                  <a:schemeClr val="tx1">
                    <a:lumMod val="65000"/>
                    <a:lumOff val="35000"/>
                  </a:schemeClr>
                </a:solidFill>
                <a:latin typeface="Arial"/>
                <a:ea typeface="Roboto"/>
                <a:cs typeface="Arial"/>
              </a:rPr>
              <a:t>.</a:t>
            </a:r>
            <a:endParaRPr lang="en-US">
              <a:solidFill>
                <a:schemeClr val="tx1">
                  <a:lumMod val="65000"/>
                  <a:lumOff val="35000"/>
                </a:schemeClr>
              </a:solidFill>
            </a:endParaRPr>
          </a:p>
          <a:p>
            <a:pPr marL="91440" indent="-91440">
              <a:spcBef>
                <a:spcPts val="500"/>
              </a:spcBef>
              <a:buChar char="•"/>
            </a:pPr>
            <a:r>
              <a:rPr lang="en-US">
                <a:solidFill>
                  <a:schemeClr val="tx1">
                    <a:lumMod val="65000"/>
                    <a:lumOff val="35000"/>
                  </a:schemeClr>
                </a:solidFill>
                <a:latin typeface="Arial"/>
                <a:ea typeface="Roboto"/>
                <a:cs typeface="Arial"/>
              </a:rPr>
              <a:t>COTA's Operator wages start at $21.10/hour. </a:t>
            </a:r>
            <a:br>
              <a:rPr lang="en-US">
                <a:solidFill>
                  <a:schemeClr val="tx1">
                    <a:lumMod val="65000"/>
                    <a:lumOff val="35000"/>
                  </a:schemeClr>
                </a:solidFill>
                <a:latin typeface="Arial"/>
                <a:ea typeface="Roboto"/>
                <a:cs typeface="Arial"/>
              </a:rPr>
            </a:br>
            <a:r>
              <a:rPr lang="en-US">
                <a:solidFill>
                  <a:schemeClr val="tx1">
                    <a:lumMod val="65000"/>
                    <a:lumOff val="35000"/>
                  </a:schemeClr>
                </a:solidFill>
                <a:latin typeface="Arial"/>
                <a:ea typeface="Roboto"/>
                <a:cs typeface="Arial"/>
              </a:rPr>
              <a:t>Operators can make more than $33/hour in 5 years.</a:t>
            </a:r>
            <a:endParaRPr lang="en-US">
              <a:solidFill>
                <a:schemeClr val="tx1">
                  <a:lumMod val="65000"/>
                  <a:lumOff val="35000"/>
                </a:schemeClr>
              </a:solidFill>
            </a:endParaRPr>
          </a:p>
          <a:p>
            <a:pPr marL="91440" indent="-91440">
              <a:spcBef>
                <a:spcPts val="500"/>
              </a:spcBef>
              <a:buChar char="•"/>
            </a:pPr>
            <a:r>
              <a:rPr lang="en-US" b="1">
                <a:solidFill>
                  <a:schemeClr val="tx1">
                    <a:lumMod val="65000"/>
                    <a:lumOff val="35000"/>
                  </a:schemeClr>
                </a:solidFill>
                <a:latin typeface="Arial"/>
                <a:ea typeface="Roboto"/>
                <a:cs typeface="Arial"/>
              </a:rPr>
              <a:t>Comprehensive insurance:</a:t>
            </a:r>
            <a:r>
              <a:rPr lang="en-US">
                <a:solidFill>
                  <a:schemeClr val="tx1">
                    <a:lumMod val="65000"/>
                    <a:lumOff val="35000"/>
                  </a:schemeClr>
                </a:solidFill>
                <a:latin typeface="Arial"/>
                <a:ea typeface="Roboto"/>
                <a:cs typeface="Arial"/>
              </a:rPr>
              <a:t> medical, dental, vision</a:t>
            </a:r>
            <a:endParaRPr lang="en-US">
              <a:solidFill>
                <a:schemeClr val="tx1">
                  <a:lumMod val="65000"/>
                  <a:lumOff val="35000"/>
                </a:schemeClr>
              </a:solidFill>
            </a:endParaRPr>
          </a:p>
          <a:p>
            <a:pPr marL="91440" indent="-91440">
              <a:spcBef>
                <a:spcPts val="500"/>
              </a:spcBef>
              <a:buChar char="•"/>
            </a:pPr>
            <a:r>
              <a:rPr lang="en-US">
                <a:solidFill>
                  <a:schemeClr val="tx1">
                    <a:lumMod val="65000"/>
                    <a:lumOff val="35000"/>
                  </a:schemeClr>
                </a:solidFill>
                <a:latin typeface="Arial"/>
                <a:ea typeface="Roboto"/>
                <a:cs typeface="Arial"/>
              </a:rPr>
              <a:t>Health flexible spending accounts</a:t>
            </a:r>
          </a:p>
          <a:p>
            <a:pPr marL="91440" indent="-91440">
              <a:spcBef>
                <a:spcPts val="500"/>
              </a:spcBef>
              <a:buChar char="•"/>
            </a:pPr>
            <a:r>
              <a:rPr lang="en-US" b="1">
                <a:solidFill>
                  <a:schemeClr val="tx1">
                    <a:lumMod val="65000"/>
                    <a:lumOff val="35000"/>
                  </a:schemeClr>
                </a:solidFill>
                <a:latin typeface="Arial"/>
                <a:ea typeface="Roboto"/>
                <a:cs typeface="Arial"/>
              </a:rPr>
              <a:t>Retirement/savings benefits:</a:t>
            </a:r>
            <a:r>
              <a:rPr lang="en-US">
                <a:solidFill>
                  <a:schemeClr val="tx1">
                    <a:lumMod val="65000"/>
                    <a:lumOff val="35000"/>
                  </a:schemeClr>
                </a:solidFill>
                <a:latin typeface="Arial"/>
                <a:ea typeface="Roboto"/>
                <a:cs typeface="Arial"/>
              </a:rPr>
              <a:t> Ohio Public Employees Retirement System (OPERS), Deferred Compensation Plan</a:t>
            </a:r>
          </a:p>
          <a:p>
            <a:pPr marL="91440" indent="-91440">
              <a:spcBef>
                <a:spcPts val="500"/>
              </a:spcBef>
              <a:buChar char="•"/>
            </a:pPr>
            <a:r>
              <a:rPr lang="en-US">
                <a:solidFill>
                  <a:schemeClr val="tx1">
                    <a:lumMod val="65000"/>
                    <a:lumOff val="35000"/>
                  </a:schemeClr>
                </a:solidFill>
                <a:latin typeface="Arial"/>
                <a:ea typeface="Roboto"/>
                <a:cs typeface="Arial"/>
              </a:rPr>
              <a:t>Vacations, holiday, sick pay</a:t>
            </a:r>
          </a:p>
          <a:p>
            <a:pPr marL="91440" indent="-91440">
              <a:spcBef>
                <a:spcPts val="500"/>
              </a:spcBef>
              <a:buChar char="•"/>
            </a:pPr>
            <a:r>
              <a:rPr lang="en-US" b="1">
                <a:solidFill>
                  <a:srgbClr val="002060"/>
                </a:solidFill>
                <a:latin typeface="Arial"/>
                <a:ea typeface="Roboto"/>
                <a:cs typeface="Arial"/>
              </a:rPr>
              <a:t>NEW:</a:t>
            </a:r>
            <a:r>
              <a:rPr lang="en-US">
                <a:solidFill>
                  <a:srgbClr val="002060"/>
                </a:solidFill>
                <a:latin typeface="Arial"/>
                <a:ea typeface="Roboto"/>
                <a:cs typeface="Arial"/>
              </a:rPr>
              <a:t> </a:t>
            </a:r>
            <a:r>
              <a:rPr lang="en-US">
                <a:solidFill>
                  <a:schemeClr val="tx1">
                    <a:lumMod val="65000"/>
                    <a:lumOff val="35000"/>
                  </a:schemeClr>
                </a:solidFill>
                <a:latin typeface="Arial"/>
                <a:ea typeface="Roboto"/>
                <a:cs typeface="Arial"/>
              </a:rPr>
              <a:t>12 weeks paid family leave</a:t>
            </a:r>
          </a:p>
          <a:p>
            <a:pPr marL="91440" indent="-91440">
              <a:spcBef>
                <a:spcPts val="500"/>
              </a:spcBef>
              <a:buChar char="•"/>
            </a:pPr>
            <a:r>
              <a:rPr lang="en-US" b="1">
                <a:solidFill>
                  <a:srgbClr val="002060"/>
                </a:solidFill>
                <a:latin typeface="Arial"/>
                <a:ea typeface="Roboto"/>
                <a:cs typeface="Arial"/>
              </a:rPr>
              <a:t>NEW:</a:t>
            </a:r>
            <a:r>
              <a:rPr lang="en-US">
                <a:solidFill>
                  <a:schemeClr val="tx1">
                    <a:lumMod val="65000"/>
                    <a:lumOff val="35000"/>
                  </a:schemeClr>
                </a:solidFill>
                <a:latin typeface="Arial"/>
                <a:ea typeface="Roboto"/>
                <a:cs typeface="Arial"/>
              </a:rPr>
              <a:t> Domestic partner benefits</a:t>
            </a:r>
          </a:p>
          <a:p>
            <a:pPr marL="91440" indent="-91440">
              <a:spcBef>
                <a:spcPts val="500"/>
              </a:spcBef>
              <a:buChar char="•"/>
            </a:pPr>
            <a:r>
              <a:rPr lang="en-US" b="1">
                <a:solidFill>
                  <a:srgbClr val="002060"/>
                </a:solidFill>
                <a:latin typeface="Arial"/>
                <a:ea typeface="Roboto"/>
                <a:cs typeface="Arial"/>
              </a:rPr>
              <a:t>NEW:</a:t>
            </a:r>
            <a:r>
              <a:rPr lang="en-US">
                <a:solidFill>
                  <a:srgbClr val="002060"/>
                </a:solidFill>
                <a:latin typeface="Arial"/>
                <a:ea typeface="Roboto"/>
                <a:cs typeface="Arial"/>
              </a:rPr>
              <a:t> </a:t>
            </a:r>
            <a:r>
              <a:rPr lang="en-US">
                <a:solidFill>
                  <a:schemeClr val="tx1">
                    <a:lumMod val="65000"/>
                    <a:lumOff val="35000"/>
                  </a:schemeClr>
                </a:solidFill>
                <a:latin typeface="Arial"/>
                <a:ea typeface="Roboto"/>
                <a:cs typeface="Arial"/>
              </a:rPr>
              <a:t>Monthly student loan payment stipend (after 6 months)</a:t>
            </a:r>
          </a:p>
          <a:p>
            <a:pPr marL="91440" indent="-91440">
              <a:spcBef>
                <a:spcPts val="500"/>
              </a:spcBef>
              <a:buChar char="•"/>
            </a:pPr>
            <a:r>
              <a:rPr lang="en-US">
                <a:solidFill>
                  <a:schemeClr val="tx1">
                    <a:lumMod val="65000"/>
                    <a:lumOff val="35000"/>
                  </a:schemeClr>
                </a:solidFill>
                <a:latin typeface="Arial"/>
                <a:ea typeface="Roboto"/>
                <a:cs typeface="Arial"/>
              </a:rPr>
              <a:t>Biometric screening, fitness and wellness reimbursement</a:t>
            </a:r>
            <a:endParaRPr lang="en-US">
              <a:solidFill>
                <a:schemeClr val="tx1">
                  <a:lumMod val="65000"/>
                  <a:lumOff val="35000"/>
                </a:schemeClr>
              </a:solidFill>
            </a:endParaRPr>
          </a:p>
          <a:p>
            <a:pPr marL="91440" indent="-91440">
              <a:spcBef>
                <a:spcPts val="500"/>
              </a:spcBef>
              <a:buChar char="•"/>
            </a:pPr>
            <a:r>
              <a:rPr lang="en-US">
                <a:solidFill>
                  <a:schemeClr val="tx1">
                    <a:lumMod val="65000"/>
                    <a:lumOff val="35000"/>
                  </a:schemeClr>
                </a:solidFill>
                <a:latin typeface="Arial"/>
                <a:ea typeface="Roboto"/>
                <a:cs typeface="Arial"/>
              </a:rPr>
              <a:t>Personal training and development, job advancement and Employee Assistance Program (EAP)</a:t>
            </a:r>
            <a:endParaRPr lang="en-US">
              <a:solidFill>
                <a:schemeClr val="tx1">
                  <a:lumMod val="65000"/>
                  <a:lumOff val="35000"/>
                </a:schemeClr>
              </a:solidFill>
            </a:endParaRPr>
          </a:p>
          <a:p>
            <a:pPr marL="91440" indent="-91440">
              <a:lnSpc>
                <a:spcPct val="100000"/>
              </a:lnSpc>
              <a:spcBef>
                <a:spcPts val="500"/>
              </a:spcBef>
              <a:buChar char="•"/>
            </a:pPr>
            <a:endParaRPr lang="en-US"/>
          </a:p>
          <a:p>
            <a:pPr marL="285750" indent="-285750">
              <a:buChar char="•"/>
            </a:pPr>
            <a:endParaRPr lang="en-US"/>
          </a:p>
          <a:p>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Tree>
    <p:extLst>
      <p:ext uri="{BB962C8B-B14F-4D97-AF65-F5344CB8AC3E}">
        <p14:creationId xmlns:p14="http://schemas.microsoft.com/office/powerpoint/2010/main" val="225487564"/>
      </p:ext>
    </p:extLst>
  </p:cSld>
  <p:clrMapOvr>
    <a:masterClrMapping/>
  </p:clrMapOvr>
</p:sld>
</file>

<file path=ppt/theme/theme1.xml><?xml version="1.0" encoding="utf-8"?>
<a:theme xmlns:a="http://schemas.openxmlformats.org/drawingml/2006/main" name="Office Theme">
  <a:themeElements>
    <a:clrScheme name="COTA colors">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14" ma:contentTypeDescription="Create a new document." ma:contentTypeScope="" ma:versionID="2758192cc87e1252f182aef57d6bae0d">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aa9119399108223ef33fc2231eaeacc5"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1d8d2d-1dc6-40ed-a4d8-2d8724e9809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060f990-b263-49ec-88be-8dd285b1448b}" ma:internalName="TaxCatchAll" ma:showField="CatchAllData" ma:web="ea8be48e-d6e2-4fa5-9f9c-7a67c44807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a8be48e-d6e2-4fa5-9f9c-7a67c44807fb">
      <UserInfo>
        <DisplayName>Paige-Sack, Elspeth</DisplayName>
        <AccountId>23</AccountId>
        <AccountType/>
      </UserInfo>
      <UserInfo>
        <DisplayName>Pullin, Jeff D.</DisplayName>
        <AccountId>52</AccountId>
        <AccountType/>
      </UserInfo>
      <UserInfo>
        <DisplayName>Harris, Patrick W</DisplayName>
        <AccountId>152</AccountId>
        <AccountType/>
      </UserInfo>
      <UserInfo>
        <DisplayName>Neutzling, Andrew J.</DisplayName>
        <AccountId>25</AccountId>
        <AccountType/>
      </UserInfo>
      <UserInfo>
        <DisplayName>Merrill, Andrew J.</DisplayName>
        <AccountId>18</AccountId>
        <AccountType/>
      </UserInfo>
      <UserInfo>
        <DisplayName>Doza, Elliott C</DisplayName>
        <AccountId>13</AccountId>
        <AccountType/>
      </UserInfo>
      <UserInfo>
        <DisplayName>Salyers, Tanya S.</DisplayName>
        <AccountId>102</AccountId>
        <AccountType/>
      </UserInfo>
      <UserInfo>
        <DisplayName>Rodriguez, Aslyne C.</DisplayName>
        <AccountId>92</AccountId>
        <AccountType/>
      </UserInfo>
      <UserInfo>
        <DisplayName>Taylor, Aaron L</DisplayName>
        <AccountId>112</AccountId>
        <AccountType/>
      </UserInfo>
      <UserInfo>
        <DisplayName>Slone, Kyle</DisplayName>
        <AccountId>54</AccountId>
        <AccountType/>
      </UserInfo>
      <UserInfo>
        <DisplayName>Smith, Michael S.</DisplayName>
        <AccountId>16</AccountId>
        <AccountType/>
      </UserInfo>
      <UserInfo>
        <DisplayName>Patterson, Veronica L</DisplayName>
        <AccountId>160</AccountId>
        <AccountType/>
      </UserInfo>
      <UserInfo>
        <DisplayName>Spires, Richard E</DisplayName>
        <AccountId>101</AccountId>
        <AccountType/>
      </UserInfo>
      <UserInfo>
        <DisplayName>Puranik, Devayani</DisplayName>
        <AccountId>37</AccountId>
        <AccountType/>
      </UserInfo>
      <UserInfo>
        <DisplayName>Harris, Rebecca A</DisplayName>
        <AccountId>161</AccountId>
        <AccountType/>
      </UserInfo>
      <UserInfo>
        <DisplayName>Morrow, Charles R.</DisplayName>
        <AccountId>162</AccountId>
        <AccountType/>
      </UserInfo>
      <UserInfo>
        <DisplayName>Guida, Ray</DisplayName>
        <AccountId>271</AccountId>
        <AccountType/>
      </UserInfo>
    </SharedWithUsers>
    <lcf76f155ced4ddcb4097134ff3c332f xmlns="207f7f1c-4e75-41ee-945c-db80ec35bfe2">
      <Terms xmlns="http://schemas.microsoft.com/office/infopath/2007/PartnerControls"/>
    </lcf76f155ced4ddcb4097134ff3c332f>
    <TaxCatchAll xmlns="ea8be48e-d6e2-4fa5-9f9c-7a67c44807fb" xsi:nil="true"/>
  </documentManagement>
</p:properties>
</file>

<file path=customXml/itemProps1.xml><?xml version="1.0" encoding="utf-8"?>
<ds:datastoreItem xmlns:ds="http://schemas.openxmlformats.org/officeDocument/2006/customXml" ds:itemID="{60AE4DD2-7963-44B1-A409-9B4665151234}">
  <ds:schemaRefs>
    <ds:schemaRef ds:uri="207f7f1c-4e75-41ee-945c-db80ec35bfe2"/>
    <ds:schemaRef ds:uri="ea8be48e-d6e2-4fa5-9f9c-7a67c44807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BF65A3-CDB5-481B-86EF-8C4C8CE757A7}">
  <ds:schemaRefs>
    <ds:schemaRef ds:uri="http://schemas.microsoft.com/sharepoint/v3/contenttype/forms"/>
  </ds:schemaRefs>
</ds:datastoreItem>
</file>

<file path=customXml/itemProps3.xml><?xml version="1.0" encoding="utf-8"?>
<ds:datastoreItem xmlns:ds="http://schemas.openxmlformats.org/officeDocument/2006/customXml" ds:itemID="{55AB7445-666F-49ED-818F-CF6A35FC6560}">
  <ds:schemaRefs>
    <ds:schemaRef ds:uri="http://purl.org/dc/elements/1.1/"/>
    <ds:schemaRef ds:uri="ea8be48e-d6e2-4fa5-9f9c-7a67c44807fb"/>
    <ds:schemaRef ds:uri="207f7f1c-4e75-41ee-945c-db80ec35bfe2"/>
    <ds:schemaRef ds:uri="http://schemas.microsoft.com/office/2006/documentManagement/type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2659</Words>
  <Application>Microsoft Office PowerPoint</Application>
  <PresentationFormat>Widescreen</PresentationFormat>
  <Paragraphs>354</Paragraphs>
  <Slides>24</Slides>
  <Notes>9</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How to Use Q&amp;A Chat </vt:lpstr>
      <vt:lpstr>How to Use Q&amp;A Chat </vt:lpstr>
      <vt:lpstr>How to Use Q&amp;A Chat </vt:lpstr>
      <vt:lpstr>Workforce Challenges &amp; Reduced Service </vt:lpstr>
      <vt:lpstr> Recruitment </vt:lpstr>
      <vt:lpstr>COTA is HIRING!</vt:lpstr>
      <vt:lpstr>PowerPoint Presentation</vt:lpstr>
      <vt:lpstr>PowerPoint Presentation</vt:lpstr>
      <vt:lpstr>Frequency Adjustments</vt:lpstr>
      <vt:lpstr>Schedule Adjustments </vt:lpstr>
      <vt:lpstr>Facilitating  Easy Transfers</vt:lpstr>
      <vt:lpstr>Facilitating  Easy Transfers</vt:lpstr>
      <vt:lpstr>PowerPoint Presentation</vt:lpstr>
      <vt:lpstr>PowerPoint Presentation</vt:lpstr>
      <vt:lpstr>New End of Line</vt:lpstr>
      <vt:lpstr>PowerPoint Presentation</vt:lpstr>
      <vt:lpstr>PowerPoint Presentation</vt:lpstr>
      <vt:lpstr>How to get involved in future service changes </vt:lpstr>
      <vt:lpstr>Q&amp;A Chat</vt:lpstr>
      <vt:lpstr>PowerPoint Presentation</vt:lpstr>
      <vt:lpstr>Summary of Changes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lastModifiedBy>Boyd, Amber E.</cp:lastModifiedBy>
  <cp:revision>3</cp:revision>
  <dcterms:created xsi:type="dcterms:W3CDTF">2020-07-07T15:40:03Z</dcterms:created>
  <dcterms:modified xsi:type="dcterms:W3CDTF">2023-02-02T21:24:32Z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y fmtid="{D5CDD505-2E9C-101B-9397-08002B2CF9AE}" pid="3" name="MediaServiceImageTags">
    <vt:lpwstr/>
  </property>
</Properties>
</file>