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498_5AFAD7CE.xml" ContentType="application/vnd.ms-powerpoint.comments+xml"/>
  <Override PartName="/ppt/notesSlides/notesSlide2.xml" ContentType="application/vnd.openxmlformats-officedocument.presentationml.notesSlide+xml"/>
  <Override PartName="/ppt/comments/modernComment_54D_59F79DC0.xml" ContentType="application/vnd.ms-powerpoint.comments+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1342" r:id="rId5"/>
    <p:sldId id="1176" r:id="rId6"/>
    <p:sldId id="1246" r:id="rId7"/>
    <p:sldId id="1241" r:id="rId8"/>
    <p:sldId id="1240" r:id="rId9"/>
    <p:sldId id="1252" r:id="rId10"/>
    <p:sldId id="1350" r:id="rId11"/>
    <p:sldId id="1358" r:id="rId12"/>
    <p:sldId id="1357" r:id="rId13"/>
    <p:sldId id="1359" r:id="rId14"/>
    <p:sldId id="1347" r:id="rId15"/>
    <p:sldId id="1348" r:id="rId16"/>
    <p:sldId id="1254" r:id="rId17"/>
    <p:sldId id="121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0FB775A-18E3-DF48-88E6-5017BA429F8F}">
          <p14:sldIdLst>
            <p14:sldId id="1342"/>
            <p14:sldId id="1176"/>
            <p14:sldId id="1246"/>
            <p14:sldId id="1241"/>
            <p14:sldId id="1240"/>
            <p14:sldId id="1252"/>
            <p14:sldId id="1350"/>
            <p14:sldId id="1358"/>
            <p14:sldId id="1357"/>
            <p14:sldId id="1359"/>
            <p14:sldId id="1347"/>
            <p14:sldId id="1348"/>
            <p14:sldId id="1254"/>
            <p14:sldId id="121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BB570F-31FC-BB27-E80B-A8B75075BD44}" name="danika@huntermarketing.us" initials="da" userId="S::urn:spo:guest#danika@huntermarketing.us::" providerId="AD"/>
  <p188:author id="{B6026126-394A-315B-CC0B-F6E906E1194B}" name="Neutzling, Andrew J." initials="NJ" userId="S::neutzlingaj@cota.com::dbfc9535-1881-4ac2-98a7-54bd3786baca" providerId="AD"/>
  <p188:author id="{AE163128-3506-85D8-DF79-11BB1F437912}" name="McAlea, Tim J." initials="MJ" userId="S::mcaleatj@cota.com::d71d1697-ba67-4614-b350-2ef4362268df" providerId="AD"/>
  <p188:author id="{7DE31C42-939A-8AEE-AD44-A8DA5A725058}" name="Austi Jasinski" initials="AJ" userId="S::austi@huntermarketing.us::fdb20440-c5ab-49cf-97c0-afb9cbb412fd" providerId="AD"/>
  <p188:author id="{AC5E8556-DF57-48F2-30B5-FC90F36A5000}" name="Doza, Elliott C" initials="DC" userId="S::dozaec@cota.com::15a25ed3-da97-4b84-b794-80a089675f8a" providerId="AD"/>
  <p188:author id="{C8784971-584E-CE3E-E226-68F0F22E947C}" name="Guest User" initials="GU" userId="S::urn:spo:anon#52a5875661538c04ea805febaa388a34faf5178608400da0d6306caf5510077c::" providerId="AD"/>
  <p188:author id="{39C3C495-5B0E-A13E-44EF-19B6AA1BBBAF}" name="Ganter, Kenneth" initials="GK" userId="S::ganterk@cota.com::5a9c191b-69d4-41e7-8174-e6d0ceccdff5" providerId="AD"/>
  <p188:author id="{8C0A4FC8-FBCA-BF8E-AF82-877123DA472D}" name="Pullin, Jeff D." initials="PD" userId="S::pullinjd@cota.com::608ea38c-64ef-4848-9e68-f8749ccfa36d" providerId="AD"/>
  <p188:author id="{49620ACA-43E2-C293-66CA-5833E97447FB}" name="Austi Jasinski" initials="AJ" userId="S::austi_huntermarketing.us#ext#@cotabus.onmicrosoft.com::ff54baae-189e-4de2-b882-b1522cb06b52" providerId="AD"/>
  <p188:author id="{A7D7D5CF-6F6E-1F57-E427-B06E0015763C}" name="Guest User" initials="GU" userId="S::urn:spo:anon#eb0ba95aa7bbd4d4396ba49a859be2bf4d94b0357c699b7d2768ccff999144fb::" providerId="AD"/>
  <p188:author id="{B3EB77D5-71E8-A740-6A08-C67321D26F4A}" name="Boyd, Amber E." initials="BAE" userId="S::boydae@cota.com::f53f6b08-bf3e-41a8-b430-bd021b983aae" providerId="AD"/>
  <p188:author id="{DAE87BE6-FE4F-1C8B-8092-EA30479F1133}" name="Sunderland, Zachary" initials="SZ" userId="S::sunderlandzj@cota.com::45421793-c42b-4e62-9cb3-c7f17d8ed4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becca Walters" initials="RW" lastIdx="43" clrIdx="0">
    <p:extLst>
      <p:ext uri="{19B8F6BF-5375-455C-9EA6-DF929625EA0E}">
        <p15:presenceInfo xmlns:p15="http://schemas.microsoft.com/office/powerpoint/2012/main" userId="S::rebecca.walters@huntermarketing.us::63e32935-6e39-4d86-8d2a-a16a99858d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F5C"/>
    <a:srgbClr val="3D97B4"/>
    <a:srgbClr val="F20CB9"/>
    <a:srgbClr val="D7EBF1"/>
    <a:srgbClr val="E3336E"/>
    <a:srgbClr val="00AE42"/>
    <a:srgbClr val="702B63"/>
    <a:srgbClr val="76BFD3"/>
    <a:srgbClr val="E4B7E4"/>
    <a:srgbClr val="BFB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083A78-E586-8574-CD82-6085377AC702}" v="74" dt="2023-11-29T19:58:02.864"/>
    <p1510:client id="{8BF1B610-58FE-B2C0-E028-41E55F4298FD}" v="2" dt="2023-11-15T14:06:50.737"/>
    <p1510:client id="{A09BF0A5-42A0-D0AE-2382-6310072E3575}" v="1" dt="2023-11-08T19:06:39.219"/>
    <p1510:client id="{B4886F06-07DB-8677-6EE4-C3DE1B71933B}" v="7" dt="2023-11-10T16:38:43.124"/>
    <p1510:client id="{CA6585F7-8B14-0CBF-D9B2-E41AD6EFE502}" v="9" dt="2023-11-08T20:15:18.341"/>
    <p1510:client id="{CB4CD162-DE6F-B9EE-0455-5DB391155F59}" v="11" dt="2023-11-16T16:14:01.691"/>
    <p1510:client id="{EC70BA49-4CEF-9D9F-FFB4-153E5CD2F827}" v="1" dt="2023-11-09T13:09:23.206"/>
    <p1510:client id="{FF673551-DB05-4232-8371-088821DEEA6E}" v="62" dt="2023-11-07T20:53:12.218"/>
  </p1510:revLst>
</p1510:revInfo>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omments/modernComment_498_5AFAD7CE.xml><?xml version="1.0" encoding="utf-8"?>
<p188:cmLst xmlns:a="http://schemas.openxmlformats.org/drawingml/2006/main" xmlns:r="http://schemas.openxmlformats.org/officeDocument/2006/relationships" xmlns:p188="http://schemas.microsoft.com/office/powerpoint/2018/8/main">
  <p188:cm id="{9640B93C-FD94-44C8-B867-D53C65A6272F}" authorId="{39C3C495-5B0E-A13E-44EF-19B6AA1BBBAF}" created="2023-11-03T13:42:24.560">
    <pc:sldMkLst xmlns:pc="http://schemas.microsoft.com/office/powerpoint/2013/main/command">
      <pc:docMk/>
      <pc:sldMk cId="1526388686" sldId="1176"/>
    </pc:sldMkLst>
    <p188:replyLst>
      <p188:reply id="{1FA79F06-6F83-43E2-B7D2-FFD07E7186BD}" authorId="{8C0A4FC8-FBCA-BF8E-AF82-877123DA472D}" created="2023-11-07T20:46:37.160">
        <p188:txBody>
          <a:bodyPr/>
          <a:lstStyle/>
          <a:p>
            <a:r>
              <a:rPr lang="en-US"/>
              <a:t>This is still tbd but we should be ready to change if needed</a:t>
            </a:r>
          </a:p>
        </p188:txBody>
        <p188:extLst>
          <p:ext xmlns:p="http://schemas.openxmlformats.org/presentationml/2006/main" uri="{57CB4572-C831-44C2-8A1C-0ADB6CCDFE69}">
            <p223:reactions xmlns:p223="http://schemas.microsoft.com/office/powerpoint/2022/03/main">
              <p223:rxn type="👍">
                <p223:instance time="2023-11-08T19:37:14.227" authorId="{39C3C495-5B0E-A13E-44EF-19B6AA1BBBAF}"/>
              </p223:rxn>
            </p223:reactions>
          </p:ext>
        </p188:extLst>
      </p188:reply>
      <p188:reply id="{EBF32C78-06D5-4920-857B-268207FB010D}" authorId="{39C3C495-5B0E-A13E-44EF-19B6AA1BBBAF}" created="2023-11-08T19:35:21.646">
        <p188:txBody>
          <a:bodyPr/>
          <a:lstStyle/>
          <a:p>
            <a:r>
              <a:rPr lang="en-US"/>
              <a:t>Sounds good</a:t>
            </a:r>
          </a:p>
        </p188:txBody>
      </p188:reply>
      <p188:reply id="{7D73F282-BB5C-4030-A214-1F8BB68D4913}" authorId="{B6026126-394A-315B-CC0B-F6E906E1194B}" created="2023-11-09T16:26:14.668">
        <p188:txBody>
          <a:bodyPr/>
          <a:lstStyle/>
          <a:p>
            <a:r>
              <a:rPr lang="en-US"/>
              <a:t>I made a note to make the final call on November 20</a:t>
            </a:r>
          </a:p>
        </p188:txBody>
      </p188:reply>
    </p188:replyLst>
    <p188:txBody>
      <a:bodyPr/>
      <a:lstStyle/>
      <a:p>
        <a:r>
          <a:rPr lang="en-US"/>
          <a:t>Will the meeting be held somewhere else? </a:t>
        </a:r>
      </a:p>
    </p188:txBody>
  </p188:cm>
</p188:cmLst>
</file>

<file path=ppt/comments/modernComment_54D_59F79DC0.xml><?xml version="1.0" encoding="utf-8"?>
<p188:cmLst xmlns:a="http://schemas.openxmlformats.org/drawingml/2006/main" xmlns:r="http://schemas.openxmlformats.org/officeDocument/2006/relationships" xmlns:p188="http://schemas.microsoft.com/office/powerpoint/2018/8/main">
  <p188:cm id="{20409AEF-48FC-4F67-9424-86E61A930DBC}" authorId="{39C3C495-5B0E-A13E-44EF-19B6AA1BBBAF}" created="2023-11-03T18:25:56.582">
    <pc:sldMkLst xmlns:pc="http://schemas.microsoft.com/office/powerpoint/2013/main/command">
      <pc:docMk/>
      <pc:sldMk cId="1509400000" sldId="1357"/>
    </pc:sldMkLst>
    <p188:txBody>
      <a:bodyPr/>
      <a:lstStyle/>
      <a:p>
        <a:r>
          <a:rPr lang="en-US"/>
          <a:t>Staff will go over this slide. </a:t>
        </a:r>
      </a:p>
    </p188:txBody>
  </p188:cm>
  <p188:cm id="{8D41C97C-FCB9-4D9E-903A-9F4BB69208C4}" authorId="{AE163128-3506-85D8-DF79-11BB1F437912}" created="2023-11-09T13:09:23.206">
    <pc:sldMkLst xmlns:pc="http://schemas.microsoft.com/office/powerpoint/2013/main/command">
      <pc:docMk/>
      <pc:sldMk cId="1509400000" sldId="1357"/>
    </pc:sldMkLst>
    <p188:txBody>
      <a:bodyPr/>
      <a:lstStyle/>
      <a:p>
        <a:r>
          <a:rPr lang="en-US"/>
          <a:t>Line 45  I would recommend changing faster to direct in the rationale section.</a:t>
        </a:r>
      </a:p>
    </p188:txBody>
    <p188:extLst>
      <p:ext xmlns:p="http://schemas.openxmlformats.org/presentationml/2006/main" uri="{57CB4572-C831-44C2-8A1C-0ADB6CCDFE69}">
        <p223:reactions xmlns:p223="http://schemas.microsoft.com/office/powerpoint/2022/03/main">
          <p223:rxn type="👍">
            <p223:instance time="2023-11-15T14:06:50.737" authorId="{39C3C495-5B0E-A13E-44EF-19B6AA1BBBAF}"/>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EFB17-135D-EA48-A069-06EB291EB199}"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28C8D-6E3F-DA4A-909E-CDBBA8478039}" type="slidenum">
              <a:rPr lang="en-US" smtClean="0"/>
              <a:t>‹#›</a:t>
            </a:fld>
            <a:endParaRPr lang="en-US"/>
          </a:p>
        </p:txBody>
      </p:sp>
    </p:spTree>
    <p:extLst>
      <p:ext uri="{BB962C8B-B14F-4D97-AF65-F5344CB8AC3E}">
        <p14:creationId xmlns:p14="http://schemas.microsoft.com/office/powerpoint/2010/main" val="93993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028C8D-6E3F-DA4A-909E-CDBBA8478039}" type="slidenum">
              <a:rPr lang="en-US" smtClean="0"/>
              <a:t>2</a:t>
            </a:fld>
            <a:endParaRPr lang="en-US"/>
          </a:p>
        </p:txBody>
      </p:sp>
    </p:spTree>
    <p:extLst>
      <p:ext uri="{BB962C8B-B14F-4D97-AF65-F5344CB8AC3E}">
        <p14:creationId xmlns:p14="http://schemas.microsoft.com/office/powerpoint/2010/main" val="35354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Line 4 – ridership, projection changes, service hour savings, and changes to operator hours</a:t>
            </a:r>
          </a:p>
          <a:p>
            <a:endParaRPr lang="en-US"/>
          </a:p>
          <a:p>
            <a:r>
              <a:rPr lang="en-US"/>
              <a:t>NE On-Demand – pre pandemic PPH, </a:t>
            </a:r>
          </a:p>
        </p:txBody>
      </p:sp>
      <p:sp>
        <p:nvSpPr>
          <p:cNvPr id="4" name="Slide Number Placeholder 3"/>
          <p:cNvSpPr>
            <a:spLocks noGrp="1"/>
          </p:cNvSpPr>
          <p:nvPr>
            <p:ph type="sldNum" sz="quarter" idx="5"/>
          </p:nvPr>
        </p:nvSpPr>
        <p:spPr/>
        <p:txBody>
          <a:bodyPr/>
          <a:lstStyle/>
          <a:p>
            <a:fld id="{57028C8D-6E3F-DA4A-909E-CDBBA8478039}" type="slidenum">
              <a:rPr lang="en-US" smtClean="0"/>
              <a:t>9</a:t>
            </a:fld>
            <a:endParaRPr lang="en-US"/>
          </a:p>
        </p:txBody>
      </p:sp>
    </p:spTree>
    <p:extLst>
      <p:ext uri="{BB962C8B-B14F-4D97-AF65-F5344CB8AC3E}">
        <p14:creationId xmlns:p14="http://schemas.microsoft.com/office/powerpoint/2010/main" val="3631156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Line 4 – ridership, projection changes, service hour savings, and changes to operator hours</a:t>
            </a:r>
          </a:p>
          <a:p>
            <a:endParaRPr lang="en-US"/>
          </a:p>
          <a:p>
            <a:r>
              <a:rPr lang="en-US"/>
              <a:t>NE On-Demand – pre pandemic PPH, </a:t>
            </a:r>
          </a:p>
        </p:txBody>
      </p:sp>
      <p:sp>
        <p:nvSpPr>
          <p:cNvPr id="4" name="Slide Number Placeholder 3"/>
          <p:cNvSpPr>
            <a:spLocks noGrp="1"/>
          </p:cNvSpPr>
          <p:nvPr>
            <p:ph type="sldNum" sz="quarter" idx="5"/>
          </p:nvPr>
        </p:nvSpPr>
        <p:spPr/>
        <p:txBody>
          <a:bodyPr/>
          <a:lstStyle/>
          <a:p>
            <a:fld id="{57028C8D-6E3F-DA4A-909E-CDBBA8478039}" type="slidenum">
              <a:rPr lang="en-US" smtClean="0"/>
              <a:t>10</a:t>
            </a:fld>
            <a:endParaRPr lang="en-US"/>
          </a:p>
        </p:txBody>
      </p:sp>
    </p:spTree>
    <p:extLst>
      <p:ext uri="{BB962C8B-B14F-4D97-AF65-F5344CB8AC3E}">
        <p14:creationId xmlns:p14="http://schemas.microsoft.com/office/powerpoint/2010/main" val="3253681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Center" preserve="1" userDrawn="1">
  <p:cSld name="Cover Slide">
    <p:spTree>
      <p:nvGrpSpPr>
        <p:cNvPr id="1" name="Shape 66"/>
        <p:cNvGrpSpPr/>
        <p:nvPr/>
      </p:nvGrpSpPr>
      <p:grpSpPr>
        <a:xfrm>
          <a:off x="0" y="0"/>
          <a:ext cx="0" cy="0"/>
          <a:chOff x="0" y="0"/>
          <a:chExt cx="0" cy="0"/>
        </a:xfrm>
      </p:grpSpPr>
      <p:sp>
        <p:nvSpPr>
          <p:cNvPr id="67" name="Google Shape;67;p10"/>
          <p:cNvSpPr/>
          <p:nvPr userDrawn="1"/>
        </p:nvSpPr>
        <p:spPr>
          <a:xfrm>
            <a:off x="0" y="0"/>
            <a:ext cx="12192000" cy="6858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sp>
        <p:nvSpPr>
          <p:cNvPr id="21" name="Text Placeholder 20">
            <a:extLst>
              <a:ext uri="{FF2B5EF4-FFF2-40B4-BE49-F238E27FC236}">
                <a16:creationId xmlns:a16="http://schemas.microsoft.com/office/drawing/2014/main" id="{D767DF42-CFA5-A74F-B5D5-1EB751B32E62}"/>
              </a:ext>
            </a:extLst>
          </p:cNvPr>
          <p:cNvSpPr>
            <a:spLocks noGrp="1"/>
          </p:cNvSpPr>
          <p:nvPr>
            <p:ph type="body" sz="quarter" idx="15" hasCustomPrompt="1"/>
          </p:nvPr>
        </p:nvSpPr>
        <p:spPr>
          <a:xfrm>
            <a:off x="1119190" y="2771515"/>
            <a:ext cx="5910262" cy="1825687"/>
          </a:xfrm>
          <a:prstGeom prst="rect">
            <a:avLst/>
          </a:prstGeom>
        </p:spPr>
        <p:txBody>
          <a:bodyPr lIns="0" tIns="0" rIns="0" bIns="0"/>
          <a:lstStyle>
            <a:lvl1pPr marL="0" indent="0">
              <a:lnSpc>
                <a:spcPct val="100000"/>
              </a:lnSpc>
              <a:buNone/>
              <a:defRPr sz="6000" b="0" i="0" spc="300">
                <a:solidFill>
                  <a:schemeClr val="bg1"/>
                </a:solidFill>
                <a:latin typeface="Arial" panose="020B0604020202020204" pitchFamily="34"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GOES HERE</a:t>
            </a:r>
          </a:p>
          <a:p>
            <a:pPr lvl="0"/>
            <a:r>
              <a:rPr lang="en-US"/>
              <a:t>LINE 3</a:t>
            </a:r>
          </a:p>
        </p:txBody>
      </p:sp>
      <p:pic>
        <p:nvPicPr>
          <p:cNvPr id="3" name="Picture 2" descr="A picture containing drawing&#10;&#10;Description automatically generated">
            <a:extLst>
              <a:ext uri="{FF2B5EF4-FFF2-40B4-BE49-F238E27FC236}">
                <a16:creationId xmlns:a16="http://schemas.microsoft.com/office/drawing/2014/main" id="{9DFA203D-47FF-4D46-A932-997162B40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577" t="25528" r="8571" b="27619"/>
          <a:stretch/>
        </p:blipFill>
        <p:spPr>
          <a:xfrm>
            <a:off x="1062197" y="1074421"/>
            <a:ext cx="1654151" cy="655269"/>
          </a:xfrm>
          <a:prstGeom prst="rect">
            <a:avLst/>
          </a:prstGeom>
        </p:spPr>
      </p:pic>
      <p:sp>
        <p:nvSpPr>
          <p:cNvPr id="5" name="Rectangle 4">
            <a:extLst>
              <a:ext uri="{FF2B5EF4-FFF2-40B4-BE49-F238E27FC236}">
                <a16:creationId xmlns:a16="http://schemas.microsoft.com/office/drawing/2014/main" id="{639F6046-56F1-154D-8765-469127BC65C9}"/>
              </a:ext>
            </a:extLst>
          </p:cNvPr>
          <p:cNvSpPr/>
          <p:nvPr userDrawn="1"/>
        </p:nvSpPr>
        <p:spPr>
          <a:xfrm>
            <a:off x="0" y="1207910"/>
            <a:ext cx="474134" cy="3362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C28A1BB-DC8C-3746-AEDF-5CF97AA971A8}"/>
              </a:ext>
            </a:extLst>
          </p:cNvPr>
          <p:cNvSpPr/>
          <p:nvPr userDrawn="1"/>
        </p:nvSpPr>
        <p:spPr>
          <a:xfrm>
            <a:off x="6629400" y="160020"/>
            <a:ext cx="5203737" cy="5912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0">
            <a:extLst>
              <a:ext uri="{FF2B5EF4-FFF2-40B4-BE49-F238E27FC236}">
                <a16:creationId xmlns:a16="http://schemas.microsoft.com/office/drawing/2014/main" id="{9C47C311-6AB8-364F-8622-0D99BA703451}"/>
              </a:ext>
            </a:extLst>
          </p:cNvPr>
          <p:cNvSpPr>
            <a:spLocks noGrp="1"/>
          </p:cNvSpPr>
          <p:nvPr>
            <p:ph type="body" sz="quarter" idx="16" hasCustomPrompt="1"/>
          </p:nvPr>
        </p:nvSpPr>
        <p:spPr>
          <a:xfrm>
            <a:off x="1119190" y="1842832"/>
            <a:ext cx="5910262" cy="817289"/>
          </a:xfrm>
          <a:prstGeom prst="rect">
            <a:avLst/>
          </a:prstGeom>
        </p:spPr>
        <p:txBody>
          <a:bodyPr lIns="0" tIns="0" rIns="0" bIns="0"/>
          <a:lstStyle>
            <a:lvl1pPr marL="0" indent="0">
              <a:buNone/>
              <a:defRPr sz="6000" b="0" i="1" spc="0">
                <a:solidFill>
                  <a:schemeClr val="bg1"/>
                </a:solidFill>
                <a:latin typeface="Georgia" panose="02040502050405020303" pitchFamily="18"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headline</a:t>
            </a:r>
          </a:p>
        </p:txBody>
      </p:sp>
      <p:sp>
        <p:nvSpPr>
          <p:cNvPr id="4" name="Text Placeholder 3">
            <a:extLst>
              <a:ext uri="{FF2B5EF4-FFF2-40B4-BE49-F238E27FC236}">
                <a16:creationId xmlns:a16="http://schemas.microsoft.com/office/drawing/2014/main" id="{50E8B174-77B6-A34A-98E0-43B66A3A5B1E}"/>
              </a:ext>
            </a:extLst>
          </p:cNvPr>
          <p:cNvSpPr>
            <a:spLocks noGrp="1"/>
          </p:cNvSpPr>
          <p:nvPr>
            <p:ph type="body" sz="quarter" idx="13" hasCustomPrompt="1"/>
          </p:nvPr>
        </p:nvSpPr>
        <p:spPr>
          <a:xfrm>
            <a:off x="1119189" y="5835120"/>
            <a:ext cx="5024435" cy="474133"/>
          </a:xfrm>
          <a:prstGeom prst="rect">
            <a:avLst/>
          </a:prstGeom>
        </p:spPr>
        <p:txBody>
          <a:bodyPr lIns="0" tIns="0" rIns="0" bIns="0" anchor="b" anchorCtr="0"/>
          <a:lstStyle>
            <a:lvl1pPr algn="l">
              <a:buNone/>
              <a:defRPr sz="16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MONTH 00, 2023</a:t>
            </a:r>
          </a:p>
        </p:txBody>
      </p:sp>
      <p:pic>
        <p:nvPicPr>
          <p:cNvPr id="12" name="Picture 11">
            <a:extLst>
              <a:ext uri="{FF2B5EF4-FFF2-40B4-BE49-F238E27FC236}">
                <a16:creationId xmlns:a16="http://schemas.microsoft.com/office/drawing/2014/main" id="{BADF021B-F758-A04A-BEF9-4A59A8E4BC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981" r="49271" b="357"/>
          <a:stretch/>
        </p:blipFill>
        <p:spPr>
          <a:xfrm>
            <a:off x="7845166" y="0"/>
            <a:ext cx="4313104" cy="6858000"/>
          </a:xfrm>
          <a:prstGeom prst="rect">
            <a:avLst/>
          </a:prstGeom>
        </p:spPr>
      </p:pic>
      <p:sp>
        <p:nvSpPr>
          <p:cNvPr id="13" name="Rectangle 12">
            <a:extLst>
              <a:ext uri="{FF2B5EF4-FFF2-40B4-BE49-F238E27FC236}">
                <a16:creationId xmlns:a16="http://schemas.microsoft.com/office/drawing/2014/main" id="{BBE10F52-8DF1-E241-8DFE-F13055D4F513}"/>
              </a:ext>
            </a:extLst>
          </p:cNvPr>
          <p:cNvSpPr/>
          <p:nvPr userDrawn="1"/>
        </p:nvSpPr>
        <p:spPr>
          <a:xfrm>
            <a:off x="7572379" y="0"/>
            <a:ext cx="804073" cy="6858000"/>
          </a:xfrm>
          <a:prstGeom prst="rect">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B9823F-62A0-A94F-8495-EDBC217502BC}"/>
              </a:ext>
            </a:extLst>
          </p:cNvPr>
          <p:cNvSpPr/>
          <p:nvPr userDrawn="1"/>
        </p:nvSpPr>
        <p:spPr>
          <a:xfrm>
            <a:off x="11662974" y="0"/>
            <a:ext cx="529026" cy="6858000"/>
          </a:xfrm>
          <a:prstGeom prst="rect">
            <a:avLst/>
          </a:pr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8B6A38BF-4B94-954A-B52E-354EFD03B1C6}"/>
              </a:ext>
            </a:extLst>
          </p:cNvPr>
          <p:cNvSpPr/>
          <p:nvPr userDrawn="1"/>
        </p:nvSpPr>
        <p:spPr>
          <a:xfrm rot="16200000">
            <a:off x="5825613" y="502557"/>
            <a:ext cx="6027474" cy="6027474"/>
          </a:xfrm>
          <a:prstGeom prst="r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84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77BBF55-C6A0-D94C-A81A-F2B7CAABD443}"/>
              </a:ext>
            </a:extLst>
          </p:cNvPr>
          <p:cNvCxnSpPr>
            <a:cxnSpLocks/>
          </p:cNvCxnSpPr>
          <p:nvPr userDrawn="1"/>
        </p:nvCxnSpPr>
        <p:spPr>
          <a:xfrm>
            <a:off x="0" y="6430399"/>
            <a:ext cx="11771586" cy="29284"/>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004F80A-5BB9-234C-AEA1-4E257BCD357B}"/>
              </a:ext>
            </a:extLst>
          </p:cNvPr>
          <p:cNvSpPr txBox="1"/>
          <p:nvPr userDrawn="1"/>
        </p:nvSpPr>
        <p:spPr>
          <a:xfrm>
            <a:off x="11168618" y="6544702"/>
            <a:ext cx="457200" cy="184666"/>
          </a:xfrm>
          <a:prstGeom prst="rect">
            <a:avLst/>
          </a:prstGeom>
          <a:noFill/>
        </p:spPr>
        <p:txBody>
          <a:bodyPr wrap="square" lIns="0" tIns="0" rIns="0" bIns="0" rtlCol="0">
            <a:spAutoFit/>
          </a:bodyPr>
          <a:lstStyle/>
          <a:p>
            <a:pPr algn="r"/>
            <a:fld id="{03118E43-EB06-F042-8542-7D615EF76FB7}" type="slidenum">
              <a:rPr lang="en-US" sz="1200" b="1" i="0" smtClean="0">
                <a:solidFill>
                  <a:schemeClr val="accent1"/>
                </a:solidFill>
                <a:latin typeface="Georgia" panose="02040502050405020303" pitchFamily="18" charset="0"/>
              </a:rPr>
              <a:pPr algn="r"/>
              <a:t>‹#›</a:t>
            </a:fld>
            <a:endParaRPr lang="en-US" sz="1200" b="1" i="0">
              <a:solidFill>
                <a:schemeClr val="accent1"/>
              </a:solidFill>
              <a:latin typeface="Georgia" panose="02040502050405020303" pitchFamily="18" charset="0"/>
            </a:endParaRPr>
          </a:p>
        </p:txBody>
      </p:sp>
      <p:sp>
        <p:nvSpPr>
          <p:cNvPr id="7" name="TextBox 6">
            <a:extLst>
              <a:ext uri="{FF2B5EF4-FFF2-40B4-BE49-F238E27FC236}">
                <a16:creationId xmlns:a16="http://schemas.microsoft.com/office/drawing/2014/main" id="{36D33203-E581-4F4A-BB6E-32AD1F9EFB9A}"/>
              </a:ext>
            </a:extLst>
          </p:cNvPr>
          <p:cNvSpPr txBox="1"/>
          <p:nvPr userDrawn="1"/>
        </p:nvSpPr>
        <p:spPr>
          <a:xfrm>
            <a:off x="653018" y="6544702"/>
            <a:ext cx="2942895" cy="169277"/>
          </a:xfrm>
          <a:prstGeom prst="rect">
            <a:avLst/>
          </a:prstGeom>
          <a:noFill/>
        </p:spPr>
        <p:txBody>
          <a:bodyPr wrap="square" lIns="0" tIns="0" rIns="0" bIns="0" rtlCol="0">
            <a:spAutoFit/>
          </a:bodyPr>
          <a:lstStyle/>
          <a:p>
            <a:pPr algn="l"/>
            <a:r>
              <a:rPr lang="en-US" sz="1100" b="1" i="0">
                <a:solidFill>
                  <a:schemeClr val="bg1">
                    <a:lumMod val="65000"/>
                  </a:schemeClr>
                </a:solidFill>
                <a:latin typeface="Arial" panose="020B0604020202020204" pitchFamily="34" charset="0"/>
                <a:cs typeface="Arial" panose="020B0604020202020204" pitchFamily="34" charset="0"/>
              </a:rPr>
              <a:t>COTA</a:t>
            </a:r>
            <a:r>
              <a:rPr lang="en-US" sz="1100" b="0" i="0">
                <a:solidFill>
                  <a:schemeClr val="bg1">
                    <a:lumMod val="65000"/>
                  </a:schemeClr>
                </a:solidFill>
                <a:latin typeface="Arial" panose="020B0604020202020204" pitchFamily="34" charset="0"/>
                <a:cs typeface="Arial" panose="020B0604020202020204" pitchFamily="34" charset="0"/>
              </a:rPr>
              <a:t>   |   MOVING EVERY LIFE </a:t>
            </a:r>
            <a:r>
              <a:rPr lang="en-US" sz="1100" b="1" i="1">
                <a:solidFill>
                  <a:schemeClr val="bg1">
                    <a:lumMod val="65000"/>
                  </a:schemeClr>
                </a:solidFill>
                <a:latin typeface="Georgia" panose="02040502050405020303" pitchFamily="18" charset="0"/>
                <a:cs typeface="Arial" panose="020B0604020202020204" pitchFamily="34" charset="0"/>
              </a:rPr>
              <a:t>forward</a:t>
            </a:r>
          </a:p>
        </p:txBody>
      </p:sp>
    </p:spTree>
    <p:extLst>
      <p:ext uri="{BB962C8B-B14F-4D97-AF65-F5344CB8AC3E}">
        <p14:creationId xmlns:p14="http://schemas.microsoft.com/office/powerpoint/2010/main" val="137301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E5D73D1-746A-674B-9982-A60047BC4F4B}"/>
              </a:ext>
            </a:extLst>
          </p:cNvPr>
          <p:cNvSpPr>
            <a:spLocks noGrp="1"/>
          </p:cNvSpPr>
          <p:nvPr>
            <p:ph type="pic" sz="quarter" idx="17"/>
          </p:nvPr>
        </p:nvSpPr>
        <p:spPr>
          <a:xfrm>
            <a:off x="0" y="14688"/>
            <a:ext cx="12192000" cy="6858000"/>
          </a:xfrm>
          <a:prstGeom prst="rect">
            <a:avLst/>
          </a:prstGeom>
        </p:spPr>
        <p:txBody>
          <a:bodyPr/>
          <a:lstStyle/>
          <a:p>
            <a:endParaRPr lang="en-US"/>
          </a:p>
        </p:txBody>
      </p:sp>
      <p:sp>
        <p:nvSpPr>
          <p:cNvPr id="10" name="SmartArt Placeholder 5">
            <a:extLst>
              <a:ext uri="{FF2B5EF4-FFF2-40B4-BE49-F238E27FC236}">
                <a16:creationId xmlns:a16="http://schemas.microsoft.com/office/drawing/2014/main" id="{990F1A20-3FB6-EB4D-92F3-08886A113A5D}"/>
              </a:ext>
            </a:extLst>
          </p:cNvPr>
          <p:cNvSpPr>
            <a:spLocks noGrp="1"/>
          </p:cNvSpPr>
          <p:nvPr>
            <p:ph type="dgm" sz="quarter" idx="20"/>
          </p:nvPr>
        </p:nvSpPr>
        <p:spPr>
          <a:xfrm>
            <a:off x="2383" y="0"/>
            <a:ext cx="1697830"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1" name="SmartArt Placeholder 5">
            <a:extLst>
              <a:ext uri="{FF2B5EF4-FFF2-40B4-BE49-F238E27FC236}">
                <a16:creationId xmlns:a16="http://schemas.microsoft.com/office/drawing/2014/main" id="{65B73BA1-FB09-7B42-B87D-F5DAC334065D}"/>
              </a:ext>
            </a:extLst>
          </p:cNvPr>
          <p:cNvSpPr>
            <a:spLocks noGrp="1"/>
          </p:cNvSpPr>
          <p:nvPr>
            <p:ph type="dgm" sz="quarter" idx="21"/>
          </p:nvPr>
        </p:nvSpPr>
        <p:spPr>
          <a:xfrm>
            <a:off x="0" y="0"/>
            <a:ext cx="2171700"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6" name="Text Placeholder 20">
            <a:extLst>
              <a:ext uri="{FF2B5EF4-FFF2-40B4-BE49-F238E27FC236}">
                <a16:creationId xmlns:a16="http://schemas.microsoft.com/office/drawing/2014/main" id="{5D862B80-E691-4E40-9F26-61D0918F0337}"/>
              </a:ext>
            </a:extLst>
          </p:cNvPr>
          <p:cNvSpPr>
            <a:spLocks noGrp="1"/>
          </p:cNvSpPr>
          <p:nvPr>
            <p:ph type="body" sz="quarter" idx="15" hasCustomPrompt="1"/>
          </p:nvPr>
        </p:nvSpPr>
        <p:spPr>
          <a:xfrm>
            <a:off x="1119190" y="2771515"/>
            <a:ext cx="5910262" cy="1825687"/>
          </a:xfrm>
          <a:prstGeom prst="rect">
            <a:avLst/>
          </a:prstGeom>
        </p:spPr>
        <p:txBody>
          <a:bodyPr/>
          <a:lstStyle>
            <a:lvl1pPr marL="0" indent="0">
              <a:lnSpc>
                <a:spcPct val="100000"/>
              </a:lnSpc>
              <a:buNone/>
              <a:defRPr sz="6000" b="0" i="0" spc="300">
                <a:solidFill>
                  <a:schemeClr val="bg1"/>
                </a:solidFill>
                <a:latin typeface="Arial" panose="020B0604020202020204" pitchFamily="34"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GOES HERE</a:t>
            </a:r>
          </a:p>
          <a:p>
            <a:pPr lvl="0"/>
            <a:r>
              <a:rPr lang="en-US"/>
              <a:t>LINE 3</a:t>
            </a:r>
          </a:p>
        </p:txBody>
      </p:sp>
      <p:sp>
        <p:nvSpPr>
          <p:cNvPr id="7" name="Text Placeholder 20">
            <a:extLst>
              <a:ext uri="{FF2B5EF4-FFF2-40B4-BE49-F238E27FC236}">
                <a16:creationId xmlns:a16="http://schemas.microsoft.com/office/drawing/2014/main" id="{EDECE9A5-EC99-C54B-9BF4-1BC0B240E9DB}"/>
              </a:ext>
            </a:extLst>
          </p:cNvPr>
          <p:cNvSpPr>
            <a:spLocks noGrp="1"/>
          </p:cNvSpPr>
          <p:nvPr>
            <p:ph type="body" sz="quarter" idx="16" hasCustomPrompt="1"/>
          </p:nvPr>
        </p:nvSpPr>
        <p:spPr>
          <a:xfrm>
            <a:off x="1119190" y="1842832"/>
            <a:ext cx="5910262" cy="817289"/>
          </a:xfrm>
          <a:prstGeom prst="rect">
            <a:avLst/>
          </a:prstGeom>
        </p:spPr>
        <p:txBody>
          <a:bodyPr/>
          <a:lstStyle>
            <a:lvl1pPr marL="0" indent="0">
              <a:buNone/>
              <a:defRPr sz="6000" b="0" i="1" spc="0">
                <a:solidFill>
                  <a:schemeClr val="bg1"/>
                </a:solidFill>
                <a:latin typeface="Georgia" panose="02040502050405020303" pitchFamily="18"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headline</a:t>
            </a:r>
          </a:p>
        </p:txBody>
      </p:sp>
      <p:cxnSp>
        <p:nvCxnSpPr>
          <p:cNvPr id="13" name="Straight Connector 12">
            <a:extLst>
              <a:ext uri="{FF2B5EF4-FFF2-40B4-BE49-F238E27FC236}">
                <a16:creationId xmlns:a16="http://schemas.microsoft.com/office/drawing/2014/main" id="{C1DB4A96-7137-734C-9691-2CA11072F64C}"/>
              </a:ext>
            </a:extLst>
          </p:cNvPr>
          <p:cNvCxnSpPr>
            <a:cxnSpLocks/>
          </p:cNvCxnSpPr>
          <p:nvPr userDrawn="1"/>
        </p:nvCxnSpPr>
        <p:spPr>
          <a:xfrm>
            <a:off x="0" y="6430399"/>
            <a:ext cx="11771586" cy="29284"/>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718379F-95A0-7D41-848D-FA51338902B4}"/>
              </a:ext>
            </a:extLst>
          </p:cNvPr>
          <p:cNvSpPr txBox="1"/>
          <p:nvPr userDrawn="1"/>
        </p:nvSpPr>
        <p:spPr>
          <a:xfrm>
            <a:off x="11168618" y="6544702"/>
            <a:ext cx="457200" cy="184666"/>
          </a:xfrm>
          <a:prstGeom prst="rect">
            <a:avLst/>
          </a:prstGeom>
          <a:noFill/>
        </p:spPr>
        <p:txBody>
          <a:bodyPr wrap="square" lIns="0" tIns="0" rIns="0" bIns="0" rtlCol="0">
            <a:spAutoFit/>
          </a:bodyPr>
          <a:lstStyle/>
          <a:p>
            <a:pPr algn="r"/>
            <a:fld id="{03118E43-EB06-F042-8542-7D615EF76FB7}" type="slidenum">
              <a:rPr lang="en-US" sz="1200" b="1" i="0" smtClean="0">
                <a:solidFill>
                  <a:schemeClr val="accent1"/>
                </a:solidFill>
                <a:latin typeface="Georgia" panose="02040502050405020303" pitchFamily="18" charset="0"/>
              </a:rPr>
              <a:pPr algn="r"/>
              <a:t>‹#›</a:t>
            </a:fld>
            <a:endParaRPr lang="en-US" sz="1200" b="1" i="0">
              <a:solidFill>
                <a:schemeClr val="accent1"/>
              </a:solidFill>
              <a:latin typeface="Georgia" panose="02040502050405020303" pitchFamily="18" charset="0"/>
            </a:endParaRPr>
          </a:p>
        </p:txBody>
      </p:sp>
    </p:spTree>
    <p:extLst>
      <p:ext uri="{BB962C8B-B14F-4D97-AF65-F5344CB8AC3E}">
        <p14:creationId xmlns:p14="http://schemas.microsoft.com/office/powerpoint/2010/main" val="419028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Center" preserve="1" userDrawn="1">
  <p:cSld name="Closing Slide">
    <p:spTree>
      <p:nvGrpSpPr>
        <p:cNvPr id="1" name="Shape 66"/>
        <p:cNvGrpSpPr/>
        <p:nvPr/>
      </p:nvGrpSpPr>
      <p:grpSpPr>
        <a:xfrm>
          <a:off x="0" y="0"/>
          <a:ext cx="0" cy="0"/>
          <a:chOff x="0" y="0"/>
          <a:chExt cx="0" cy="0"/>
        </a:xfrm>
      </p:grpSpPr>
      <p:sp>
        <p:nvSpPr>
          <p:cNvPr id="23" name="Google Shape;67;p10">
            <a:extLst>
              <a:ext uri="{FF2B5EF4-FFF2-40B4-BE49-F238E27FC236}">
                <a16:creationId xmlns:a16="http://schemas.microsoft.com/office/drawing/2014/main" id="{98400217-2371-B94F-985E-E933F97AC28E}"/>
              </a:ext>
            </a:extLst>
          </p:cNvPr>
          <p:cNvSpPr/>
          <p:nvPr userDrawn="1"/>
        </p:nvSpPr>
        <p:spPr>
          <a:xfrm>
            <a:off x="0" y="2210"/>
            <a:ext cx="11456276" cy="6858000"/>
          </a:xfrm>
          <a:prstGeom prst="rect">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pic>
        <p:nvPicPr>
          <p:cNvPr id="3" name="Picture 2">
            <a:extLst>
              <a:ext uri="{FF2B5EF4-FFF2-40B4-BE49-F238E27FC236}">
                <a16:creationId xmlns:a16="http://schemas.microsoft.com/office/drawing/2014/main" id="{856A5E0A-9226-3B49-B3A1-D560F21D75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042" r="28290"/>
          <a:stretch/>
        </p:blipFill>
        <p:spPr>
          <a:xfrm>
            <a:off x="7081002" y="-2210"/>
            <a:ext cx="5110997" cy="6860210"/>
          </a:xfrm>
          <a:prstGeom prst="rect">
            <a:avLst/>
          </a:prstGeom>
        </p:spPr>
      </p:pic>
      <p:sp>
        <p:nvSpPr>
          <p:cNvPr id="52" name="Title 5">
            <a:extLst>
              <a:ext uri="{FF2B5EF4-FFF2-40B4-BE49-F238E27FC236}">
                <a16:creationId xmlns:a16="http://schemas.microsoft.com/office/drawing/2014/main" id="{5B34211E-0180-8C4C-A821-C10CD453C177}"/>
              </a:ext>
            </a:extLst>
          </p:cNvPr>
          <p:cNvSpPr txBox="1">
            <a:spLocks/>
          </p:cNvSpPr>
          <p:nvPr userDrawn="1"/>
        </p:nvSpPr>
        <p:spPr>
          <a:xfrm>
            <a:off x="1256575" y="1306156"/>
            <a:ext cx="4111103" cy="2704795"/>
          </a:xfrm>
          <a:prstGeom prst="rect">
            <a:avLst/>
          </a:prstGeom>
          <a:noFill/>
          <a:ln>
            <a:noFill/>
          </a:ln>
        </p:spPr>
        <p:txBody>
          <a:bodyPr spcFirstLastPara="1" wrap="square" lIns="0" tIns="0" rIns="0" bIns="0" anchor="t" anchorCtr="0">
            <a:noAutofit/>
          </a:bodyPr>
          <a:lstStyle>
            <a:defPPr>
              <a:defRPr lang="en-US"/>
            </a:defPPr>
            <a:lvl1pPr lvl="0">
              <a:lnSpc>
                <a:spcPct val="100000"/>
              </a:lnSpc>
              <a:spcBef>
                <a:spcPts val="0"/>
              </a:spcBef>
              <a:spcAft>
                <a:spcPts val="0"/>
              </a:spcAft>
              <a:buClr>
                <a:schemeClr val="lt1"/>
              </a:buClr>
              <a:buSzPts val="10000"/>
              <a:buFont typeface="Avenir"/>
              <a:buNone/>
              <a:defRPr sz="2000" b="0" i="0">
                <a:solidFill>
                  <a:schemeClr val="bg1"/>
                </a:solidFill>
                <a:latin typeface="Arial" panose="020B0604020202020204" pitchFamily="34" charset="0"/>
                <a:cs typeface="Arial" panose="020B0604020202020204" pitchFamily="34" charset="0"/>
              </a:defRPr>
            </a:lvl1pPr>
            <a:lvl2pPr lvl="1">
              <a:lnSpc>
                <a:spcPct val="80000"/>
              </a:lnSpc>
              <a:spcBef>
                <a:spcPts val="0"/>
              </a:spcBef>
              <a:spcAft>
                <a:spcPts val="0"/>
              </a:spcAft>
              <a:buClr>
                <a:srgbClr val="000000"/>
              </a:buClr>
              <a:buSzPts val="1800"/>
              <a:buNone/>
            </a:lvl2pPr>
            <a:lvl3pPr lvl="2">
              <a:lnSpc>
                <a:spcPct val="80000"/>
              </a:lnSpc>
              <a:spcBef>
                <a:spcPts val="0"/>
              </a:spcBef>
              <a:spcAft>
                <a:spcPts val="0"/>
              </a:spcAft>
              <a:buClr>
                <a:srgbClr val="000000"/>
              </a:buClr>
              <a:buSzPts val="1800"/>
              <a:buNone/>
            </a:lvl3pPr>
            <a:lvl4pPr lvl="3">
              <a:lnSpc>
                <a:spcPct val="80000"/>
              </a:lnSpc>
              <a:spcBef>
                <a:spcPts val="0"/>
              </a:spcBef>
              <a:spcAft>
                <a:spcPts val="0"/>
              </a:spcAft>
              <a:buClr>
                <a:srgbClr val="000000"/>
              </a:buClr>
              <a:buSzPts val="1800"/>
              <a:buNone/>
            </a:lvl4pPr>
            <a:lvl5pPr lvl="4">
              <a:lnSpc>
                <a:spcPct val="80000"/>
              </a:lnSpc>
              <a:spcBef>
                <a:spcPts val="0"/>
              </a:spcBef>
              <a:spcAft>
                <a:spcPts val="0"/>
              </a:spcAft>
              <a:buClr>
                <a:srgbClr val="000000"/>
              </a:buClr>
              <a:buSzPts val="1800"/>
              <a:buNone/>
            </a:lvl5pPr>
            <a:lvl6pPr lvl="5">
              <a:lnSpc>
                <a:spcPct val="80000"/>
              </a:lnSpc>
              <a:spcBef>
                <a:spcPts val="0"/>
              </a:spcBef>
              <a:spcAft>
                <a:spcPts val="0"/>
              </a:spcAft>
              <a:buClr>
                <a:srgbClr val="000000"/>
              </a:buClr>
              <a:buSzPts val="1800"/>
              <a:buNone/>
            </a:lvl6pPr>
            <a:lvl7pPr lvl="6">
              <a:lnSpc>
                <a:spcPct val="80000"/>
              </a:lnSpc>
              <a:spcBef>
                <a:spcPts val="0"/>
              </a:spcBef>
              <a:spcAft>
                <a:spcPts val="0"/>
              </a:spcAft>
              <a:buClr>
                <a:srgbClr val="000000"/>
              </a:buClr>
              <a:buSzPts val="1800"/>
              <a:buNone/>
            </a:lvl7pPr>
            <a:lvl8pPr lvl="7">
              <a:lnSpc>
                <a:spcPct val="80000"/>
              </a:lnSpc>
              <a:spcBef>
                <a:spcPts val="0"/>
              </a:spcBef>
              <a:spcAft>
                <a:spcPts val="0"/>
              </a:spcAft>
              <a:buClr>
                <a:srgbClr val="000000"/>
              </a:buClr>
              <a:buSzPts val="1800"/>
              <a:buNone/>
            </a:lvl8pPr>
            <a:lvl9pPr lvl="8">
              <a:lnSpc>
                <a:spcPct val="80000"/>
              </a:lnSpc>
              <a:spcBef>
                <a:spcPts val="0"/>
              </a:spcBef>
              <a:spcAft>
                <a:spcPts val="0"/>
              </a:spcAft>
              <a:buClr>
                <a:srgbClr val="000000"/>
              </a:buClr>
              <a:buSzPts val="1800"/>
              <a:buNone/>
            </a:lvl9pPr>
          </a:lstStyle>
          <a:p>
            <a:pPr lvl="0"/>
            <a:r>
              <a:rPr lang="en-US" sz="2800">
                <a:solidFill>
                  <a:schemeClr val="bg1"/>
                </a:solidFill>
              </a:rPr>
              <a:t>We provide solutions </a:t>
            </a:r>
            <a:br>
              <a:rPr lang="en-US" sz="2800">
                <a:solidFill>
                  <a:schemeClr val="bg1"/>
                </a:solidFill>
              </a:rPr>
            </a:br>
            <a:r>
              <a:rPr lang="en-US" sz="2800">
                <a:solidFill>
                  <a:schemeClr val="bg1"/>
                </a:solidFill>
              </a:rPr>
              <a:t>that </a:t>
            </a:r>
            <a:r>
              <a:rPr lang="en-US" sz="2800" b="1" i="1">
                <a:solidFill>
                  <a:schemeClr val="bg1"/>
                </a:solidFill>
                <a:latin typeface="Georgia" panose="02040502050405020303" pitchFamily="18" charset="0"/>
              </a:rPr>
              <a:t>connect</a:t>
            </a:r>
            <a:r>
              <a:rPr lang="en-US" sz="2800">
                <a:solidFill>
                  <a:schemeClr val="bg1"/>
                </a:solidFill>
              </a:rPr>
              <a:t> people </a:t>
            </a:r>
            <a:br>
              <a:rPr lang="en-US" sz="2800">
                <a:solidFill>
                  <a:schemeClr val="bg1"/>
                </a:solidFill>
              </a:rPr>
            </a:br>
            <a:r>
              <a:rPr lang="en-US" sz="2800">
                <a:solidFill>
                  <a:schemeClr val="bg1"/>
                </a:solidFill>
              </a:rPr>
              <a:t>to prosperity through innovation, dedication and teamwork.”</a:t>
            </a:r>
          </a:p>
        </p:txBody>
      </p:sp>
      <p:sp>
        <p:nvSpPr>
          <p:cNvPr id="54" name="Rectangle 53">
            <a:extLst>
              <a:ext uri="{FF2B5EF4-FFF2-40B4-BE49-F238E27FC236}">
                <a16:creationId xmlns:a16="http://schemas.microsoft.com/office/drawing/2014/main" id="{78E5C448-1798-1545-972D-12C715E40191}"/>
              </a:ext>
            </a:extLst>
          </p:cNvPr>
          <p:cNvSpPr/>
          <p:nvPr userDrawn="1"/>
        </p:nvSpPr>
        <p:spPr>
          <a:xfrm>
            <a:off x="1777201" y="4896960"/>
            <a:ext cx="1669628" cy="276999"/>
          </a:xfrm>
          <a:prstGeom prst="rect">
            <a:avLst/>
          </a:prstGeom>
        </p:spPr>
        <p:txBody>
          <a:bodyPr wrap="square" lIns="0" tIns="0" rIns="0" bIns="0">
            <a:spAutoFit/>
          </a:bodyPr>
          <a:lstStyle/>
          <a:p>
            <a:r>
              <a:rPr lang="en-US" spc="0">
                <a:solidFill>
                  <a:schemeClr val="bg1"/>
                </a:solidFill>
                <a:latin typeface="Arial" panose="020B0604020202020204" pitchFamily="34" charset="0"/>
                <a:cs typeface="Arial" panose="020B0604020202020204" pitchFamily="34" charset="0"/>
              </a:rPr>
              <a:t>@</a:t>
            </a:r>
            <a:r>
              <a:rPr lang="en-US" spc="0" err="1">
                <a:solidFill>
                  <a:schemeClr val="bg1"/>
                </a:solidFill>
                <a:latin typeface="Arial" panose="020B0604020202020204" pitchFamily="34" charset="0"/>
                <a:cs typeface="Arial" panose="020B0604020202020204" pitchFamily="34" charset="0"/>
              </a:rPr>
              <a:t>cotabus</a:t>
            </a:r>
            <a:endParaRPr lang="en-US" spc="0">
              <a:solidFill>
                <a:schemeClr val="bg1"/>
              </a:solidFill>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74F6E6CF-5411-F344-96E0-FC86A6BC3A02}"/>
              </a:ext>
            </a:extLst>
          </p:cNvPr>
          <p:cNvSpPr/>
          <p:nvPr userDrawn="1"/>
        </p:nvSpPr>
        <p:spPr>
          <a:xfrm>
            <a:off x="1777201" y="5547841"/>
            <a:ext cx="1669628" cy="276999"/>
          </a:xfrm>
          <a:prstGeom prst="rect">
            <a:avLst/>
          </a:prstGeom>
        </p:spPr>
        <p:txBody>
          <a:bodyPr wrap="square" lIns="0" tIns="0" rIns="0" bIns="0">
            <a:spAutoFit/>
          </a:bodyPr>
          <a:lstStyle/>
          <a:p>
            <a:r>
              <a:rPr lang="en-US" spc="0">
                <a:solidFill>
                  <a:schemeClr val="bg1"/>
                </a:solidFill>
                <a:latin typeface="Arial" panose="020B0604020202020204" pitchFamily="34" charset="0"/>
                <a:cs typeface="Arial" panose="020B0604020202020204" pitchFamily="34" charset="0"/>
              </a:rPr>
              <a:t>@</a:t>
            </a:r>
            <a:r>
              <a:rPr lang="en-US" spc="0" err="1">
                <a:solidFill>
                  <a:schemeClr val="bg1"/>
                </a:solidFill>
                <a:latin typeface="Arial" panose="020B0604020202020204" pitchFamily="34" charset="0"/>
                <a:cs typeface="Arial" panose="020B0604020202020204" pitchFamily="34" charset="0"/>
              </a:rPr>
              <a:t>COTAbus</a:t>
            </a:r>
            <a:endParaRPr lang="en-US" spc="0">
              <a:solidFill>
                <a:schemeClr val="bg1"/>
              </a:solidFill>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5E511F26-D55D-6347-986C-D39E923DDA16}"/>
              </a:ext>
            </a:extLst>
          </p:cNvPr>
          <p:cNvSpPr/>
          <p:nvPr userDrawn="1"/>
        </p:nvSpPr>
        <p:spPr>
          <a:xfrm>
            <a:off x="4114530" y="4896960"/>
            <a:ext cx="2054518" cy="276999"/>
          </a:xfrm>
          <a:prstGeom prst="rect">
            <a:avLst/>
          </a:prstGeom>
        </p:spPr>
        <p:txBody>
          <a:bodyPr wrap="square" lIns="0" tIns="0" rIns="0" bIns="0">
            <a:spAutoFit/>
          </a:bodyPr>
          <a:lstStyle/>
          <a:p>
            <a:r>
              <a:rPr lang="en-US" spc="0">
                <a:solidFill>
                  <a:schemeClr val="bg1"/>
                </a:solidFill>
                <a:latin typeface="Arial" panose="020B0604020202020204" pitchFamily="34" charset="0"/>
                <a:cs typeface="Arial" panose="020B0604020202020204" pitchFamily="34" charset="0"/>
              </a:rPr>
              <a:t>@</a:t>
            </a:r>
            <a:r>
              <a:rPr lang="en-US" spc="0" err="1">
                <a:solidFill>
                  <a:schemeClr val="bg1"/>
                </a:solidFill>
                <a:latin typeface="Arial" panose="020B0604020202020204" pitchFamily="34" charset="0"/>
                <a:cs typeface="Arial" panose="020B0604020202020204" pitchFamily="34" charset="0"/>
              </a:rPr>
              <a:t>cotabus</a:t>
            </a:r>
            <a:endParaRPr lang="en-US" spc="0">
              <a:solidFill>
                <a:schemeClr val="bg1"/>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4E408958-1024-984F-9AF6-88AB0D7A7FE6}"/>
              </a:ext>
            </a:extLst>
          </p:cNvPr>
          <p:cNvSpPr/>
          <p:nvPr userDrawn="1"/>
        </p:nvSpPr>
        <p:spPr>
          <a:xfrm>
            <a:off x="4272031" y="5547842"/>
            <a:ext cx="1156579" cy="276999"/>
          </a:xfrm>
          <a:prstGeom prst="rect">
            <a:avLst/>
          </a:prstGeom>
        </p:spPr>
        <p:txBody>
          <a:bodyPr wrap="square" lIns="0" tIns="0" rIns="0" bIns="0">
            <a:spAutoFit/>
          </a:bodyPr>
          <a:lstStyle/>
          <a:p>
            <a:r>
              <a:rPr lang="en-US" spc="0">
                <a:solidFill>
                  <a:schemeClr val="bg1"/>
                </a:solidFill>
                <a:latin typeface="Arial" panose="020B0604020202020204" pitchFamily="34" charset="0"/>
                <a:cs typeface="Arial" panose="020B0604020202020204" pitchFamily="34" charset="0"/>
              </a:rPr>
              <a:t>@COTA</a:t>
            </a:r>
          </a:p>
        </p:txBody>
      </p:sp>
      <p:sp>
        <p:nvSpPr>
          <p:cNvPr id="58" name="Rectangle 57">
            <a:extLst>
              <a:ext uri="{FF2B5EF4-FFF2-40B4-BE49-F238E27FC236}">
                <a16:creationId xmlns:a16="http://schemas.microsoft.com/office/drawing/2014/main" id="{B9026B04-FC47-F340-BE63-0A5B782CF309}"/>
              </a:ext>
            </a:extLst>
          </p:cNvPr>
          <p:cNvSpPr/>
          <p:nvPr userDrawn="1"/>
        </p:nvSpPr>
        <p:spPr>
          <a:xfrm>
            <a:off x="1267233" y="4122635"/>
            <a:ext cx="1449115" cy="276999"/>
          </a:xfrm>
          <a:prstGeom prst="rect">
            <a:avLst/>
          </a:prstGeom>
        </p:spPr>
        <p:txBody>
          <a:bodyPr wrap="none" lIns="0" tIns="0" rIns="0" bIns="0">
            <a:spAutoFit/>
          </a:bodyPr>
          <a:lstStyle/>
          <a:p>
            <a:r>
              <a:rPr lang="en-US" b="1" spc="0">
                <a:solidFill>
                  <a:schemeClr val="bg1"/>
                </a:solidFill>
                <a:latin typeface="Arial" panose="020B0604020202020204" pitchFamily="34" charset="0"/>
                <a:cs typeface="Arial" panose="020B0604020202020204" pitchFamily="34" charset="0"/>
              </a:rPr>
              <a:t>FOLLOW US </a:t>
            </a:r>
          </a:p>
        </p:txBody>
      </p:sp>
      <p:pic>
        <p:nvPicPr>
          <p:cNvPr id="59" name="Picture 58">
            <a:extLst>
              <a:ext uri="{FF2B5EF4-FFF2-40B4-BE49-F238E27FC236}">
                <a16:creationId xmlns:a16="http://schemas.microsoft.com/office/drawing/2014/main" id="{B4D951CB-8D40-1547-9B97-C50E68257AA6}"/>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1261051" y="4835905"/>
            <a:ext cx="354580" cy="354580"/>
          </a:xfrm>
          <a:prstGeom prst="rect">
            <a:avLst/>
          </a:prstGeom>
        </p:spPr>
      </p:pic>
      <p:pic>
        <p:nvPicPr>
          <p:cNvPr id="60" name="Picture 59">
            <a:extLst>
              <a:ext uri="{FF2B5EF4-FFF2-40B4-BE49-F238E27FC236}">
                <a16:creationId xmlns:a16="http://schemas.microsoft.com/office/drawing/2014/main" id="{F6891B78-75F9-BB48-A5EB-086D2DF157E6}"/>
              </a:ext>
            </a:extLst>
          </p:cNvPr>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1257405" y="5527432"/>
            <a:ext cx="373439" cy="305541"/>
          </a:xfrm>
          <a:prstGeom prst="rect">
            <a:avLst/>
          </a:prstGeom>
        </p:spPr>
      </p:pic>
      <p:pic>
        <p:nvPicPr>
          <p:cNvPr id="61" name="Picture 60">
            <a:extLst>
              <a:ext uri="{FF2B5EF4-FFF2-40B4-BE49-F238E27FC236}">
                <a16:creationId xmlns:a16="http://schemas.microsoft.com/office/drawing/2014/main" id="{6C38A09C-CBDD-2F4E-B33B-CA2B19A0B062}"/>
              </a:ext>
            </a:extLst>
          </p:cNvPr>
          <p:cNvPicPr>
            <a:picLocks noChangeAspect="1"/>
          </p:cNvPicPr>
          <p:nvPr userDrawn="1"/>
        </p:nvPicPr>
        <p:blipFill>
          <a:blip r:embed="rId5">
            <a:alphaModFix amt="50000"/>
            <a:extLst>
              <a:ext uri="{28A0092B-C50C-407E-A947-70E740481C1C}">
                <a14:useLocalDpi xmlns:a14="http://schemas.microsoft.com/office/drawing/2010/main"/>
              </a:ext>
            </a:extLst>
          </a:blip>
          <a:stretch>
            <a:fillRect/>
          </a:stretch>
        </p:blipFill>
        <p:spPr>
          <a:xfrm>
            <a:off x="3796406" y="4786618"/>
            <a:ext cx="191867" cy="383734"/>
          </a:xfrm>
          <a:prstGeom prst="rect">
            <a:avLst/>
          </a:prstGeom>
        </p:spPr>
      </p:pic>
      <p:pic>
        <p:nvPicPr>
          <p:cNvPr id="62" name="Picture 61">
            <a:extLst>
              <a:ext uri="{FF2B5EF4-FFF2-40B4-BE49-F238E27FC236}">
                <a16:creationId xmlns:a16="http://schemas.microsoft.com/office/drawing/2014/main" id="{3B71093B-E359-8644-A050-FF1EF114E596}"/>
              </a:ext>
            </a:extLst>
          </p:cNvPr>
          <p:cNvPicPr>
            <a:picLocks noChangeAspect="1"/>
          </p:cNvPicPr>
          <p:nvPr userDrawn="1"/>
        </p:nvPicPr>
        <p:blipFill>
          <a:blip r:embed="rId6">
            <a:alphaModFix amt="50000"/>
            <a:extLst>
              <a:ext uri="{28A0092B-C50C-407E-A947-70E740481C1C}">
                <a14:useLocalDpi xmlns:a14="http://schemas.microsoft.com/office/drawing/2010/main"/>
              </a:ext>
            </a:extLst>
          </a:blip>
          <a:stretch>
            <a:fillRect/>
          </a:stretch>
        </p:blipFill>
        <p:spPr>
          <a:xfrm>
            <a:off x="3717257" y="5437499"/>
            <a:ext cx="397273" cy="387341"/>
          </a:xfrm>
          <a:prstGeom prst="rect">
            <a:avLst/>
          </a:prstGeom>
        </p:spPr>
      </p:pic>
      <p:pic>
        <p:nvPicPr>
          <p:cNvPr id="65" name="Picture 64" descr="A picture containing drawing&#10;&#10;Description automatically generated">
            <a:extLst>
              <a:ext uri="{FF2B5EF4-FFF2-40B4-BE49-F238E27FC236}">
                <a16:creationId xmlns:a16="http://schemas.microsoft.com/office/drawing/2014/main" id="{6402F9B7-5B63-A74E-8CB4-D76E00F6FA0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2577" t="25528" r="8571" b="27619"/>
          <a:stretch/>
        </p:blipFill>
        <p:spPr>
          <a:xfrm>
            <a:off x="9919726" y="5770865"/>
            <a:ext cx="1654151" cy="655269"/>
          </a:xfrm>
          <a:prstGeom prst="rect">
            <a:avLst/>
          </a:prstGeom>
          <a:effectLst>
            <a:outerShdw blurRad="431800" sx="85000" sy="85000" algn="ctr" rotWithShape="0">
              <a:srgbClr val="000000">
                <a:alpha val="30000"/>
              </a:srgbClr>
            </a:outerShdw>
          </a:effectLst>
        </p:spPr>
      </p:pic>
      <p:sp>
        <p:nvSpPr>
          <p:cNvPr id="21" name="Rectangle 20">
            <a:extLst>
              <a:ext uri="{FF2B5EF4-FFF2-40B4-BE49-F238E27FC236}">
                <a16:creationId xmlns:a16="http://schemas.microsoft.com/office/drawing/2014/main" id="{AFB77986-2D1D-4247-A4DB-2E124B71C30C}"/>
              </a:ext>
            </a:extLst>
          </p:cNvPr>
          <p:cNvSpPr/>
          <p:nvPr userDrawn="1"/>
        </p:nvSpPr>
        <p:spPr>
          <a:xfrm>
            <a:off x="8375261" y="5965503"/>
            <a:ext cx="2025429" cy="276999"/>
          </a:xfrm>
          <a:prstGeom prst="rect">
            <a:avLst/>
          </a:prstGeom>
          <a:effectLst>
            <a:outerShdw blurRad="584200" dist="50800" dir="5400000" algn="ctr" rotWithShape="0">
              <a:srgbClr val="000000">
                <a:alpha val="30000"/>
              </a:srgbClr>
            </a:outerShdw>
          </a:effectLst>
        </p:spPr>
        <p:txBody>
          <a:bodyPr wrap="square" lIns="0" tIns="0" rIns="0" bIns="0" anchor="b" anchorCtr="0">
            <a:spAutoFit/>
          </a:bodyPr>
          <a:lstStyle/>
          <a:p>
            <a:pPr algn="l"/>
            <a:r>
              <a:rPr lang="en-US" sz="1800" b="1" spc="0" err="1">
                <a:solidFill>
                  <a:schemeClr val="bg1"/>
                </a:solidFill>
                <a:latin typeface="Arial" panose="020B0604020202020204" pitchFamily="34" charset="0"/>
                <a:cs typeface="Arial" panose="020B0604020202020204" pitchFamily="34" charset="0"/>
              </a:rPr>
              <a:t>COTA.com</a:t>
            </a:r>
            <a:endParaRPr lang="en-US" sz="1800" b="1" spc="0">
              <a:solidFill>
                <a:schemeClr val="bg1"/>
              </a:solidFill>
              <a:latin typeface="Arial" panose="020B0604020202020204" pitchFamily="34" charset="0"/>
              <a:cs typeface="Arial" panose="020B0604020202020204" pitchFamily="34" charset="0"/>
            </a:endParaRPr>
          </a:p>
        </p:txBody>
      </p:sp>
      <p:sp>
        <p:nvSpPr>
          <p:cNvPr id="22" name="Title 5">
            <a:extLst>
              <a:ext uri="{FF2B5EF4-FFF2-40B4-BE49-F238E27FC236}">
                <a16:creationId xmlns:a16="http://schemas.microsoft.com/office/drawing/2014/main" id="{E2D585F3-3B8A-B24B-8352-CD68E8A18AD9}"/>
              </a:ext>
            </a:extLst>
          </p:cNvPr>
          <p:cNvSpPr txBox="1">
            <a:spLocks/>
          </p:cNvSpPr>
          <p:nvPr userDrawn="1"/>
        </p:nvSpPr>
        <p:spPr>
          <a:xfrm>
            <a:off x="623932" y="1006443"/>
            <a:ext cx="1115151" cy="956932"/>
          </a:xfrm>
          <a:prstGeom prst="rect">
            <a:avLst/>
          </a:prstGeom>
          <a:noFill/>
          <a:ln>
            <a:noFill/>
          </a:ln>
        </p:spPr>
        <p:txBody>
          <a:bodyPr spcFirstLastPara="1" wrap="square" lIns="0" tIns="0" rIns="0" bIns="0" anchor="t" anchorCtr="0">
            <a:noAutofit/>
          </a:bodyPr>
          <a:lstStyle>
            <a:defPPr>
              <a:defRPr lang="en-US"/>
            </a:defPPr>
            <a:lvl1pPr lvl="0">
              <a:lnSpc>
                <a:spcPct val="100000"/>
              </a:lnSpc>
              <a:spcBef>
                <a:spcPts val="0"/>
              </a:spcBef>
              <a:spcAft>
                <a:spcPts val="0"/>
              </a:spcAft>
              <a:buClr>
                <a:schemeClr val="lt1"/>
              </a:buClr>
              <a:buSzPts val="10000"/>
              <a:buFont typeface="Avenir"/>
              <a:buNone/>
              <a:defRPr sz="2000" b="0" i="0">
                <a:solidFill>
                  <a:schemeClr val="bg1"/>
                </a:solidFill>
                <a:latin typeface="Arial" panose="020B0604020202020204" pitchFamily="34" charset="0"/>
                <a:cs typeface="Arial" panose="020B0604020202020204" pitchFamily="34" charset="0"/>
              </a:defRPr>
            </a:lvl1pPr>
            <a:lvl2pPr lvl="1">
              <a:lnSpc>
                <a:spcPct val="80000"/>
              </a:lnSpc>
              <a:spcBef>
                <a:spcPts val="0"/>
              </a:spcBef>
              <a:spcAft>
                <a:spcPts val="0"/>
              </a:spcAft>
              <a:buClr>
                <a:srgbClr val="000000"/>
              </a:buClr>
              <a:buSzPts val="1800"/>
              <a:buNone/>
            </a:lvl2pPr>
            <a:lvl3pPr lvl="2">
              <a:lnSpc>
                <a:spcPct val="80000"/>
              </a:lnSpc>
              <a:spcBef>
                <a:spcPts val="0"/>
              </a:spcBef>
              <a:spcAft>
                <a:spcPts val="0"/>
              </a:spcAft>
              <a:buClr>
                <a:srgbClr val="000000"/>
              </a:buClr>
              <a:buSzPts val="1800"/>
              <a:buNone/>
            </a:lvl3pPr>
            <a:lvl4pPr lvl="3">
              <a:lnSpc>
                <a:spcPct val="80000"/>
              </a:lnSpc>
              <a:spcBef>
                <a:spcPts val="0"/>
              </a:spcBef>
              <a:spcAft>
                <a:spcPts val="0"/>
              </a:spcAft>
              <a:buClr>
                <a:srgbClr val="000000"/>
              </a:buClr>
              <a:buSzPts val="1800"/>
              <a:buNone/>
            </a:lvl4pPr>
            <a:lvl5pPr lvl="4">
              <a:lnSpc>
                <a:spcPct val="80000"/>
              </a:lnSpc>
              <a:spcBef>
                <a:spcPts val="0"/>
              </a:spcBef>
              <a:spcAft>
                <a:spcPts val="0"/>
              </a:spcAft>
              <a:buClr>
                <a:srgbClr val="000000"/>
              </a:buClr>
              <a:buSzPts val="1800"/>
              <a:buNone/>
            </a:lvl5pPr>
            <a:lvl6pPr lvl="5">
              <a:lnSpc>
                <a:spcPct val="80000"/>
              </a:lnSpc>
              <a:spcBef>
                <a:spcPts val="0"/>
              </a:spcBef>
              <a:spcAft>
                <a:spcPts val="0"/>
              </a:spcAft>
              <a:buClr>
                <a:srgbClr val="000000"/>
              </a:buClr>
              <a:buSzPts val="1800"/>
              <a:buNone/>
            </a:lvl6pPr>
            <a:lvl7pPr lvl="6">
              <a:lnSpc>
                <a:spcPct val="80000"/>
              </a:lnSpc>
              <a:spcBef>
                <a:spcPts val="0"/>
              </a:spcBef>
              <a:spcAft>
                <a:spcPts val="0"/>
              </a:spcAft>
              <a:buClr>
                <a:srgbClr val="000000"/>
              </a:buClr>
              <a:buSzPts val="1800"/>
              <a:buNone/>
            </a:lvl7pPr>
            <a:lvl8pPr lvl="7">
              <a:lnSpc>
                <a:spcPct val="80000"/>
              </a:lnSpc>
              <a:spcBef>
                <a:spcPts val="0"/>
              </a:spcBef>
              <a:spcAft>
                <a:spcPts val="0"/>
              </a:spcAft>
              <a:buClr>
                <a:srgbClr val="000000"/>
              </a:buClr>
              <a:buSzPts val="1800"/>
              <a:buNone/>
            </a:lvl8pPr>
            <a:lvl9pPr lvl="8">
              <a:lnSpc>
                <a:spcPct val="80000"/>
              </a:lnSpc>
              <a:spcBef>
                <a:spcPts val="0"/>
              </a:spcBef>
              <a:spcAft>
                <a:spcPts val="0"/>
              </a:spcAft>
              <a:buClr>
                <a:srgbClr val="000000"/>
              </a:buClr>
              <a:buSzPts val="1800"/>
              <a:buNone/>
            </a:lvl9pPr>
          </a:lstStyle>
          <a:p>
            <a:pPr lvl="0"/>
            <a:r>
              <a:rPr lang="en-US" sz="7200" b="1" i="1">
                <a:solidFill>
                  <a:schemeClr val="accent1"/>
                </a:solidFill>
                <a:latin typeface="Georgia" panose="02040502050405020303" pitchFamily="18" charset="0"/>
              </a:rPr>
              <a:t>“</a:t>
            </a:r>
          </a:p>
        </p:txBody>
      </p:sp>
      <p:sp>
        <p:nvSpPr>
          <p:cNvPr id="4" name="Rectangle 3">
            <a:extLst>
              <a:ext uri="{FF2B5EF4-FFF2-40B4-BE49-F238E27FC236}">
                <a16:creationId xmlns:a16="http://schemas.microsoft.com/office/drawing/2014/main" id="{4EAE3915-E0D1-F443-8735-AAE43D93183A}"/>
              </a:ext>
            </a:extLst>
          </p:cNvPr>
          <p:cNvSpPr/>
          <p:nvPr userDrawn="1"/>
        </p:nvSpPr>
        <p:spPr>
          <a:xfrm>
            <a:off x="6766907" y="0"/>
            <a:ext cx="1105286" cy="6858000"/>
          </a:xfrm>
          <a:prstGeom prst="rect">
            <a:avLst/>
          </a:pr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52AB93B-EA67-EB4C-8855-7ECE39D041DF}"/>
              </a:ext>
            </a:extLst>
          </p:cNvPr>
          <p:cNvCxnSpPr/>
          <p:nvPr userDrawn="1"/>
        </p:nvCxnSpPr>
        <p:spPr>
          <a:xfrm>
            <a:off x="0" y="4531891"/>
            <a:ext cx="5450015" cy="0"/>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CA950B5-EEF5-3449-813C-3F5EC0A392C6}"/>
              </a:ext>
            </a:extLst>
          </p:cNvPr>
          <p:cNvSpPr/>
          <p:nvPr userDrawn="1"/>
        </p:nvSpPr>
        <p:spPr>
          <a:xfrm>
            <a:off x="11662974" y="0"/>
            <a:ext cx="529026" cy="6858000"/>
          </a:xfrm>
          <a:prstGeom prst="rect">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EF0EB2A-0B24-854E-9104-7D15E0905DC8}"/>
              </a:ext>
            </a:extLst>
          </p:cNvPr>
          <p:cNvSpPr/>
          <p:nvPr userDrawn="1"/>
        </p:nvSpPr>
        <p:spPr>
          <a:xfrm rot="16200000">
            <a:off x="5602952" y="279897"/>
            <a:ext cx="6250135" cy="6250135"/>
          </a:xfrm>
          <a:prstGeom prst="r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C4D8158-4460-914D-9F25-4679F19D64D3}"/>
              </a:ext>
            </a:extLst>
          </p:cNvPr>
          <p:cNvCxnSpPr>
            <a:cxnSpLocks/>
          </p:cNvCxnSpPr>
          <p:nvPr userDrawn="1"/>
        </p:nvCxnSpPr>
        <p:spPr>
          <a:xfrm>
            <a:off x="9730791" y="5799441"/>
            <a:ext cx="0" cy="5716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886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E5D73D1-746A-674B-9982-A60047BC4F4B}"/>
              </a:ext>
            </a:extLst>
          </p:cNvPr>
          <p:cNvSpPr>
            <a:spLocks noGrp="1"/>
          </p:cNvSpPr>
          <p:nvPr>
            <p:ph type="pic" sz="quarter" idx="17"/>
          </p:nvPr>
        </p:nvSpPr>
        <p:spPr>
          <a:xfrm>
            <a:off x="0" y="0"/>
            <a:ext cx="12192000" cy="6858000"/>
          </a:xfrm>
          <a:prstGeom prst="rect">
            <a:avLst/>
          </a:prstGeom>
        </p:spPr>
        <p:txBody>
          <a:bodyPr/>
          <a:lstStyle/>
          <a:p>
            <a:endParaRPr lang="en-US"/>
          </a:p>
        </p:txBody>
      </p:sp>
      <p:sp>
        <p:nvSpPr>
          <p:cNvPr id="4" name="Text Placeholder 3">
            <a:extLst>
              <a:ext uri="{FF2B5EF4-FFF2-40B4-BE49-F238E27FC236}">
                <a16:creationId xmlns:a16="http://schemas.microsoft.com/office/drawing/2014/main" id="{F4A1D1B9-0CBA-0B4B-B9E2-DB72FDEB9494}"/>
              </a:ext>
            </a:extLst>
          </p:cNvPr>
          <p:cNvSpPr>
            <a:spLocks noGrp="1"/>
          </p:cNvSpPr>
          <p:nvPr>
            <p:ph type="body" sz="quarter" idx="14" hasCustomPrompt="1"/>
          </p:nvPr>
        </p:nvSpPr>
        <p:spPr>
          <a:xfrm rot="16200000">
            <a:off x="9955726" y="2390789"/>
            <a:ext cx="3998413" cy="474133"/>
          </a:xfrm>
          <a:prstGeom prst="rect">
            <a:avLst/>
          </a:prstGeom>
          <a:solidFill>
            <a:schemeClr val="accent2"/>
          </a:solidFill>
          <a:ln>
            <a:solidFill>
              <a:schemeClr val="accent2"/>
            </a:solidFill>
          </a:ln>
        </p:spPr>
        <p:txBody>
          <a:bodyPr anchor="ctr"/>
          <a:lstStyle>
            <a:lvl1pPr algn="l">
              <a:buNone/>
              <a:defRPr sz="1100" b="0" i="0" spc="3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5" name="Google Shape;57;p8">
            <a:extLst>
              <a:ext uri="{FF2B5EF4-FFF2-40B4-BE49-F238E27FC236}">
                <a16:creationId xmlns:a16="http://schemas.microsoft.com/office/drawing/2014/main" id="{F068919B-4A94-0B4C-BF9F-9708013A9D53}"/>
              </a:ext>
            </a:extLst>
          </p:cNvPr>
          <p:cNvSpPr txBox="1">
            <a:spLocks/>
          </p:cNvSpPr>
          <p:nvPr userDrawn="1"/>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a:t>
            </a:fld>
            <a:endParaRPr lang="en-US" sz="1100" b="1" i="0">
              <a:solidFill>
                <a:schemeClr val="bg1"/>
              </a:solidFill>
              <a:latin typeface="Arial" panose="020B0604020202020204" pitchFamily="34" charset="0"/>
              <a:cs typeface="Arial" panose="020B0604020202020204" pitchFamily="34" charset="0"/>
            </a:endParaRPr>
          </a:p>
        </p:txBody>
      </p:sp>
      <p:sp>
        <p:nvSpPr>
          <p:cNvPr id="10" name="SmartArt Placeholder 5">
            <a:extLst>
              <a:ext uri="{FF2B5EF4-FFF2-40B4-BE49-F238E27FC236}">
                <a16:creationId xmlns:a16="http://schemas.microsoft.com/office/drawing/2014/main" id="{990F1A20-3FB6-EB4D-92F3-08886A113A5D}"/>
              </a:ext>
            </a:extLst>
          </p:cNvPr>
          <p:cNvSpPr>
            <a:spLocks noGrp="1"/>
          </p:cNvSpPr>
          <p:nvPr>
            <p:ph type="dgm" sz="quarter" idx="20"/>
          </p:nvPr>
        </p:nvSpPr>
        <p:spPr>
          <a:xfrm>
            <a:off x="2383" y="0"/>
            <a:ext cx="1697830"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1" name="SmartArt Placeholder 5">
            <a:extLst>
              <a:ext uri="{FF2B5EF4-FFF2-40B4-BE49-F238E27FC236}">
                <a16:creationId xmlns:a16="http://schemas.microsoft.com/office/drawing/2014/main" id="{65B73BA1-FB09-7B42-B87D-F5DAC334065D}"/>
              </a:ext>
            </a:extLst>
          </p:cNvPr>
          <p:cNvSpPr>
            <a:spLocks noGrp="1"/>
          </p:cNvSpPr>
          <p:nvPr>
            <p:ph type="dgm" sz="quarter" idx="21"/>
          </p:nvPr>
        </p:nvSpPr>
        <p:spPr>
          <a:xfrm>
            <a:off x="0" y="0"/>
            <a:ext cx="2171700"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6" name="Text Placeholder 20">
            <a:extLst>
              <a:ext uri="{FF2B5EF4-FFF2-40B4-BE49-F238E27FC236}">
                <a16:creationId xmlns:a16="http://schemas.microsoft.com/office/drawing/2014/main" id="{5D862B80-E691-4E40-9F26-61D0918F0337}"/>
              </a:ext>
            </a:extLst>
          </p:cNvPr>
          <p:cNvSpPr>
            <a:spLocks noGrp="1"/>
          </p:cNvSpPr>
          <p:nvPr>
            <p:ph type="body" sz="quarter" idx="15" hasCustomPrompt="1"/>
          </p:nvPr>
        </p:nvSpPr>
        <p:spPr>
          <a:xfrm>
            <a:off x="1119190" y="2771515"/>
            <a:ext cx="5910262" cy="1825687"/>
          </a:xfrm>
          <a:prstGeom prst="rect">
            <a:avLst/>
          </a:prstGeom>
        </p:spPr>
        <p:txBody>
          <a:bodyPr/>
          <a:lstStyle>
            <a:lvl1pPr marL="0" indent="0">
              <a:lnSpc>
                <a:spcPct val="100000"/>
              </a:lnSpc>
              <a:buNone/>
              <a:defRPr sz="6000" b="0" i="0" spc="300">
                <a:solidFill>
                  <a:schemeClr val="bg1"/>
                </a:solidFill>
                <a:latin typeface="Arial" panose="020B0604020202020204" pitchFamily="34"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GOES HERE</a:t>
            </a:r>
          </a:p>
          <a:p>
            <a:pPr lvl="0"/>
            <a:r>
              <a:rPr lang="en-US"/>
              <a:t>LINE 3</a:t>
            </a:r>
          </a:p>
        </p:txBody>
      </p:sp>
      <p:sp>
        <p:nvSpPr>
          <p:cNvPr id="7" name="Text Placeholder 20">
            <a:extLst>
              <a:ext uri="{FF2B5EF4-FFF2-40B4-BE49-F238E27FC236}">
                <a16:creationId xmlns:a16="http://schemas.microsoft.com/office/drawing/2014/main" id="{EDECE9A5-EC99-C54B-9BF4-1BC0B240E9DB}"/>
              </a:ext>
            </a:extLst>
          </p:cNvPr>
          <p:cNvSpPr>
            <a:spLocks noGrp="1"/>
          </p:cNvSpPr>
          <p:nvPr>
            <p:ph type="body" sz="quarter" idx="16" hasCustomPrompt="1"/>
          </p:nvPr>
        </p:nvSpPr>
        <p:spPr>
          <a:xfrm>
            <a:off x="1119190" y="1842832"/>
            <a:ext cx="5910262" cy="817289"/>
          </a:xfrm>
          <a:prstGeom prst="rect">
            <a:avLst/>
          </a:prstGeom>
        </p:spPr>
        <p:txBody>
          <a:bodyPr/>
          <a:lstStyle>
            <a:lvl1pPr marL="0" indent="0">
              <a:buNone/>
              <a:defRPr sz="6000" b="0" i="1" spc="0">
                <a:solidFill>
                  <a:schemeClr val="bg1"/>
                </a:solidFill>
                <a:latin typeface="Georgia" panose="02040502050405020303" pitchFamily="18"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610360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7056428" y="0"/>
            <a:ext cx="5135572" cy="6858000"/>
          </a:xfrm>
          <a:prstGeom prst="rect">
            <a:avLst/>
          </a:prstGeom>
        </p:spPr>
        <p:txBody>
          <a:bodyPr/>
          <a:lstStyle/>
          <a:p>
            <a:endParaRPr lang="en-US"/>
          </a:p>
        </p:txBody>
      </p:sp>
      <p:sp>
        <p:nvSpPr>
          <p:cNvPr id="20" name="SmartArt Placeholder 5">
            <a:extLst>
              <a:ext uri="{FF2B5EF4-FFF2-40B4-BE49-F238E27FC236}">
                <a16:creationId xmlns:a16="http://schemas.microsoft.com/office/drawing/2014/main" id="{3A9CD285-B249-F845-A866-9C67290205F0}"/>
              </a:ext>
            </a:extLst>
          </p:cNvPr>
          <p:cNvSpPr>
            <a:spLocks noGrp="1"/>
          </p:cNvSpPr>
          <p:nvPr>
            <p:ph type="dgm" sz="quarter" idx="19"/>
          </p:nvPr>
        </p:nvSpPr>
        <p:spPr>
          <a:xfrm>
            <a:off x="11792738"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10" name="Title 1"/>
          <p:cNvSpPr>
            <a:spLocks noGrp="1"/>
          </p:cNvSpPr>
          <p:nvPr>
            <p:ph type="title" hasCustomPrompt="1"/>
          </p:nvPr>
        </p:nvSpPr>
        <p:spPr>
          <a:xfrm>
            <a:off x="892356"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892356" y="1839911"/>
            <a:ext cx="4489450" cy="1667227"/>
          </a:xfrm>
          <a:prstGeom prst="rect">
            <a:avLst/>
          </a:prstGeom>
        </p:spPr>
        <p:txBody>
          <a:bodyPr/>
          <a:lstStyle>
            <a:lvl1pPr marL="0" indent="0">
              <a:lnSpc>
                <a:spcPct val="150000"/>
              </a:lnSpc>
              <a:buNone/>
              <a:defRPr sz="14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892356"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3" name="Text Placeholder 3">
            <a:extLst>
              <a:ext uri="{FF2B5EF4-FFF2-40B4-BE49-F238E27FC236}">
                <a16:creationId xmlns:a16="http://schemas.microsoft.com/office/drawing/2014/main" id="{6AA3CB83-C0E6-1F4E-ABC1-0E96CA6A703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4" name="Google Shape;57;p8">
            <a:extLst>
              <a:ext uri="{FF2B5EF4-FFF2-40B4-BE49-F238E27FC236}">
                <a16:creationId xmlns:a16="http://schemas.microsoft.com/office/drawing/2014/main" id="{A052658E-656A-9345-908C-EB7D651D7D9B}"/>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6" name="SmartArt Placeholder 5">
            <a:extLst>
              <a:ext uri="{FF2B5EF4-FFF2-40B4-BE49-F238E27FC236}">
                <a16:creationId xmlns:a16="http://schemas.microsoft.com/office/drawing/2014/main" id="{E8927956-1B86-7546-B490-2A9470A9751A}"/>
              </a:ext>
            </a:extLst>
          </p:cNvPr>
          <p:cNvSpPr>
            <a:spLocks noGrp="1"/>
          </p:cNvSpPr>
          <p:nvPr>
            <p:ph type="dgm" sz="quarter" idx="17"/>
          </p:nvPr>
        </p:nvSpPr>
        <p:spPr>
          <a:xfrm>
            <a:off x="6096000"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9" name="SmartArt Placeholder 5">
            <a:extLst>
              <a:ext uri="{FF2B5EF4-FFF2-40B4-BE49-F238E27FC236}">
                <a16:creationId xmlns:a16="http://schemas.microsoft.com/office/drawing/2014/main" id="{7F30C7E7-A647-F44B-81F1-42C910924152}"/>
              </a:ext>
            </a:extLst>
          </p:cNvPr>
          <p:cNvSpPr>
            <a:spLocks noGrp="1"/>
          </p:cNvSpPr>
          <p:nvPr>
            <p:ph type="dgm" sz="quarter" idx="18"/>
          </p:nvPr>
        </p:nvSpPr>
        <p:spPr>
          <a:xfrm>
            <a:off x="60959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Tree>
    <p:extLst>
      <p:ext uri="{BB962C8B-B14F-4D97-AF65-F5344CB8AC3E}">
        <p14:creationId xmlns:p14="http://schemas.microsoft.com/office/powerpoint/2010/main" val="3071546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0" y="0"/>
            <a:ext cx="5135572" cy="6858000"/>
          </a:xfrm>
          <a:prstGeom prst="rect">
            <a:avLst/>
          </a:prstGeom>
        </p:spPr>
        <p:txBody>
          <a:bodyPr/>
          <a:lstStyle/>
          <a:p>
            <a:endParaRPr lang="en-US"/>
          </a:p>
        </p:txBody>
      </p:sp>
      <p:sp>
        <p:nvSpPr>
          <p:cNvPr id="18" name="SmartArt Placeholder 5">
            <a:extLst>
              <a:ext uri="{FF2B5EF4-FFF2-40B4-BE49-F238E27FC236}">
                <a16:creationId xmlns:a16="http://schemas.microsoft.com/office/drawing/2014/main" id="{E852597A-1127-DD4B-8342-10FC1066FCE0}"/>
              </a:ext>
            </a:extLst>
          </p:cNvPr>
          <p:cNvSpPr>
            <a:spLocks noGrp="1"/>
          </p:cNvSpPr>
          <p:nvPr>
            <p:ph type="dgm" sz="quarter" idx="18"/>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0" name="Title 1"/>
          <p:cNvSpPr>
            <a:spLocks noGrp="1"/>
          </p:cNvSpPr>
          <p:nvPr>
            <p:ph type="title" hasCustomPrompt="1"/>
          </p:nvPr>
        </p:nvSpPr>
        <p:spPr>
          <a:xfrm>
            <a:off x="6608241"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6608241" y="1839911"/>
            <a:ext cx="4489450" cy="1667227"/>
          </a:xfrm>
          <a:prstGeom prst="rect">
            <a:avLst/>
          </a:prstGeom>
        </p:spPr>
        <p:txBody>
          <a:bodyPr/>
          <a:lstStyle>
            <a:lvl1pPr marL="0" indent="0">
              <a:lnSpc>
                <a:spcPct val="150000"/>
              </a:lnSpc>
              <a:buNone/>
              <a:defRPr sz="14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6608241"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3" name="Text Placeholder 3">
            <a:extLst>
              <a:ext uri="{FF2B5EF4-FFF2-40B4-BE49-F238E27FC236}">
                <a16:creationId xmlns:a16="http://schemas.microsoft.com/office/drawing/2014/main" id="{6AA3CB83-C0E6-1F4E-ABC1-0E96CA6A7035}"/>
              </a:ext>
            </a:extLst>
          </p:cNvPr>
          <p:cNvSpPr>
            <a:spLocks noGrp="1"/>
          </p:cNvSpPr>
          <p:nvPr>
            <p:ph type="body" sz="quarter" idx="14" hasCustomPrompt="1"/>
          </p:nvPr>
        </p:nvSpPr>
        <p:spPr>
          <a:xfrm rot="16200000">
            <a:off x="9955726"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4" name="Google Shape;57;p8">
            <a:extLst>
              <a:ext uri="{FF2B5EF4-FFF2-40B4-BE49-F238E27FC236}">
                <a16:creationId xmlns:a16="http://schemas.microsoft.com/office/drawing/2014/main" id="{A052658E-656A-9345-908C-EB7D651D7D9B}"/>
              </a:ext>
            </a:extLst>
          </p:cNvPr>
          <p:cNvSpPr txBox="1">
            <a:spLocks/>
          </p:cNvSpPr>
          <p:nvPr userDrawn="1"/>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17" name="SmartArt Placeholder 5">
            <a:extLst>
              <a:ext uri="{FF2B5EF4-FFF2-40B4-BE49-F238E27FC236}">
                <a16:creationId xmlns:a16="http://schemas.microsoft.com/office/drawing/2014/main" id="{5A6D85FC-4A24-DC44-853E-E9EDEE8631A2}"/>
              </a:ext>
            </a:extLst>
          </p:cNvPr>
          <p:cNvSpPr>
            <a:spLocks noGrp="1"/>
          </p:cNvSpPr>
          <p:nvPr>
            <p:ph type="dgm" sz="quarter" idx="19"/>
          </p:nvPr>
        </p:nvSpPr>
        <p:spPr>
          <a:xfrm>
            <a:off x="5032"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20" name="SmartArt Placeholder 5">
            <a:extLst>
              <a:ext uri="{FF2B5EF4-FFF2-40B4-BE49-F238E27FC236}">
                <a16:creationId xmlns:a16="http://schemas.microsoft.com/office/drawing/2014/main" id="{37FDF5A8-7E6E-0146-8413-513D013B01A1}"/>
              </a:ext>
            </a:extLst>
          </p:cNvPr>
          <p:cNvSpPr>
            <a:spLocks noGrp="1"/>
          </p:cNvSpPr>
          <p:nvPr>
            <p:ph type="dgm" sz="quarter" idx="20"/>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Tree>
    <p:extLst>
      <p:ext uri="{BB962C8B-B14F-4D97-AF65-F5344CB8AC3E}">
        <p14:creationId xmlns:p14="http://schemas.microsoft.com/office/powerpoint/2010/main" val="3009337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9EABE9-E36A-3D4B-AC46-0A8C047A2CBA}"/>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3" name="Google Shape;57;p8">
            <a:extLst>
              <a:ext uri="{FF2B5EF4-FFF2-40B4-BE49-F238E27FC236}">
                <a16:creationId xmlns:a16="http://schemas.microsoft.com/office/drawing/2014/main" id="{6F145848-D6F5-5943-A283-BBD41C9DC08E}"/>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3837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Center" preserve="1" userDrawn="1">
  <p:cSld name="1_Title - Center">
    <p:spTree>
      <p:nvGrpSpPr>
        <p:cNvPr id="1" name="Shape 66"/>
        <p:cNvGrpSpPr/>
        <p:nvPr/>
      </p:nvGrpSpPr>
      <p:grpSpPr>
        <a:xfrm>
          <a:off x="0" y="0"/>
          <a:ext cx="0" cy="0"/>
          <a:chOff x="0" y="0"/>
          <a:chExt cx="0" cy="0"/>
        </a:xfrm>
      </p:grpSpPr>
      <p:sp>
        <p:nvSpPr>
          <p:cNvPr id="67" name="Google Shape;67;p10"/>
          <p:cNvSpPr/>
          <p:nvPr userDrawn="1"/>
        </p:nvSpPr>
        <p:spPr>
          <a:xfrm>
            <a:off x="0" y="0"/>
            <a:ext cx="12192000" cy="6858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sp>
        <p:nvSpPr>
          <p:cNvPr id="21" name="Text Placeholder 20">
            <a:extLst>
              <a:ext uri="{FF2B5EF4-FFF2-40B4-BE49-F238E27FC236}">
                <a16:creationId xmlns:a16="http://schemas.microsoft.com/office/drawing/2014/main" id="{D767DF42-CFA5-A74F-B5D5-1EB751B32E62}"/>
              </a:ext>
            </a:extLst>
          </p:cNvPr>
          <p:cNvSpPr>
            <a:spLocks noGrp="1"/>
          </p:cNvSpPr>
          <p:nvPr>
            <p:ph type="body" sz="quarter" idx="15" hasCustomPrompt="1"/>
          </p:nvPr>
        </p:nvSpPr>
        <p:spPr>
          <a:xfrm>
            <a:off x="1119190" y="2771515"/>
            <a:ext cx="5910262" cy="1825687"/>
          </a:xfrm>
          <a:prstGeom prst="rect">
            <a:avLst/>
          </a:prstGeom>
        </p:spPr>
        <p:txBody>
          <a:bodyPr lIns="0" tIns="0" rIns="0" bIns="0"/>
          <a:lstStyle>
            <a:lvl1pPr marL="0" indent="0">
              <a:lnSpc>
                <a:spcPct val="100000"/>
              </a:lnSpc>
              <a:buNone/>
              <a:defRPr sz="6000" b="0" i="0" spc="300">
                <a:solidFill>
                  <a:schemeClr val="bg1"/>
                </a:solidFill>
                <a:latin typeface="Arial" panose="020B0604020202020204" pitchFamily="34"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GOES HERE</a:t>
            </a:r>
          </a:p>
          <a:p>
            <a:pPr lvl="0"/>
            <a:r>
              <a:rPr lang="en-US"/>
              <a:t>LINE 3</a:t>
            </a:r>
          </a:p>
        </p:txBody>
      </p:sp>
      <p:pic>
        <p:nvPicPr>
          <p:cNvPr id="3" name="Picture 2" descr="A picture containing drawing&#10;&#10;Description automatically generated">
            <a:extLst>
              <a:ext uri="{FF2B5EF4-FFF2-40B4-BE49-F238E27FC236}">
                <a16:creationId xmlns:a16="http://schemas.microsoft.com/office/drawing/2014/main" id="{9DFA203D-47FF-4D46-A932-997162B40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577" t="25528" r="8571" b="27619"/>
          <a:stretch/>
        </p:blipFill>
        <p:spPr>
          <a:xfrm>
            <a:off x="1062197" y="1074421"/>
            <a:ext cx="1654151" cy="655269"/>
          </a:xfrm>
          <a:prstGeom prst="rect">
            <a:avLst/>
          </a:prstGeom>
        </p:spPr>
      </p:pic>
      <p:sp>
        <p:nvSpPr>
          <p:cNvPr id="5" name="Rectangle 4">
            <a:extLst>
              <a:ext uri="{FF2B5EF4-FFF2-40B4-BE49-F238E27FC236}">
                <a16:creationId xmlns:a16="http://schemas.microsoft.com/office/drawing/2014/main" id="{639F6046-56F1-154D-8765-469127BC65C9}"/>
              </a:ext>
            </a:extLst>
          </p:cNvPr>
          <p:cNvSpPr/>
          <p:nvPr userDrawn="1"/>
        </p:nvSpPr>
        <p:spPr>
          <a:xfrm>
            <a:off x="0" y="1207910"/>
            <a:ext cx="474134" cy="3362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C28A1BB-DC8C-3746-AEDF-5CF97AA971A8}"/>
              </a:ext>
            </a:extLst>
          </p:cNvPr>
          <p:cNvSpPr/>
          <p:nvPr userDrawn="1"/>
        </p:nvSpPr>
        <p:spPr>
          <a:xfrm>
            <a:off x="6629400" y="160020"/>
            <a:ext cx="5203737" cy="5912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0">
            <a:extLst>
              <a:ext uri="{FF2B5EF4-FFF2-40B4-BE49-F238E27FC236}">
                <a16:creationId xmlns:a16="http://schemas.microsoft.com/office/drawing/2014/main" id="{9C47C311-6AB8-364F-8622-0D99BA703451}"/>
              </a:ext>
            </a:extLst>
          </p:cNvPr>
          <p:cNvSpPr>
            <a:spLocks noGrp="1"/>
          </p:cNvSpPr>
          <p:nvPr>
            <p:ph type="body" sz="quarter" idx="16" hasCustomPrompt="1"/>
          </p:nvPr>
        </p:nvSpPr>
        <p:spPr>
          <a:xfrm>
            <a:off x="1119190" y="1842832"/>
            <a:ext cx="5910262" cy="817289"/>
          </a:xfrm>
          <a:prstGeom prst="rect">
            <a:avLst/>
          </a:prstGeom>
        </p:spPr>
        <p:txBody>
          <a:bodyPr lIns="0" tIns="0" rIns="0" bIns="0"/>
          <a:lstStyle>
            <a:lvl1pPr marL="0" indent="0">
              <a:buNone/>
              <a:defRPr sz="6000" b="0" i="1" spc="0">
                <a:solidFill>
                  <a:schemeClr val="bg1"/>
                </a:solidFill>
                <a:latin typeface="Georgia" panose="02040502050405020303" pitchFamily="18"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headline</a:t>
            </a:r>
          </a:p>
        </p:txBody>
      </p:sp>
      <p:sp>
        <p:nvSpPr>
          <p:cNvPr id="4" name="Text Placeholder 3">
            <a:extLst>
              <a:ext uri="{FF2B5EF4-FFF2-40B4-BE49-F238E27FC236}">
                <a16:creationId xmlns:a16="http://schemas.microsoft.com/office/drawing/2014/main" id="{50E8B174-77B6-A34A-98E0-43B66A3A5B1E}"/>
              </a:ext>
            </a:extLst>
          </p:cNvPr>
          <p:cNvSpPr>
            <a:spLocks noGrp="1"/>
          </p:cNvSpPr>
          <p:nvPr>
            <p:ph type="body" sz="quarter" idx="13" hasCustomPrompt="1"/>
          </p:nvPr>
        </p:nvSpPr>
        <p:spPr>
          <a:xfrm>
            <a:off x="1119189" y="5835120"/>
            <a:ext cx="5024435" cy="474133"/>
          </a:xfrm>
          <a:prstGeom prst="rect">
            <a:avLst/>
          </a:prstGeom>
        </p:spPr>
        <p:txBody>
          <a:bodyPr lIns="0" tIns="0" rIns="0" bIns="0" anchor="b" anchorCtr="0"/>
          <a:lstStyle>
            <a:lvl1pPr algn="l">
              <a:buNone/>
              <a:defRPr sz="16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MONTH 00, 2023</a:t>
            </a:r>
          </a:p>
        </p:txBody>
      </p:sp>
      <p:pic>
        <p:nvPicPr>
          <p:cNvPr id="12" name="Picture 11">
            <a:extLst>
              <a:ext uri="{FF2B5EF4-FFF2-40B4-BE49-F238E27FC236}">
                <a16:creationId xmlns:a16="http://schemas.microsoft.com/office/drawing/2014/main" id="{BADF021B-F758-A04A-BEF9-4A59A8E4BC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1467" r="6599"/>
          <a:stretch/>
        </p:blipFill>
        <p:spPr>
          <a:xfrm>
            <a:off x="7845166" y="0"/>
            <a:ext cx="4313104" cy="6852486"/>
          </a:xfrm>
          <a:prstGeom prst="rect">
            <a:avLst/>
          </a:prstGeom>
        </p:spPr>
      </p:pic>
      <p:sp>
        <p:nvSpPr>
          <p:cNvPr id="13" name="Rectangle 12">
            <a:extLst>
              <a:ext uri="{FF2B5EF4-FFF2-40B4-BE49-F238E27FC236}">
                <a16:creationId xmlns:a16="http://schemas.microsoft.com/office/drawing/2014/main" id="{BBE10F52-8DF1-E241-8DFE-F13055D4F513}"/>
              </a:ext>
            </a:extLst>
          </p:cNvPr>
          <p:cNvSpPr/>
          <p:nvPr userDrawn="1"/>
        </p:nvSpPr>
        <p:spPr>
          <a:xfrm>
            <a:off x="7572379" y="0"/>
            <a:ext cx="804073" cy="6858000"/>
          </a:xfrm>
          <a:prstGeom prst="rect">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B9823F-62A0-A94F-8495-EDBC217502BC}"/>
              </a:ext>
            </a:extLst>
          </p:cNvPr>
          <p:cNvSpPr/>
          <p:nvPr userDrawn="1"/>
        </p:nvSpPr>
        <p:spPr>
          <a:xfrm>
            <a:off x="11662974" y="0"/>
            <a:ext cx="529026" cy="6858000"/>
          </a:xfrm>
          <a:prstGeom prst="rect">
            <a:avLst/>
          </a:pr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8B6A38BF-4B94-954A-B52E-354EFD03B1C6}"/>
              </a:ext>
            </a:extLst>
          </p:cNvPr>
          <p:cNvSpPr/>
          <p:nvPr userDrawn="1"/>
        </p:nvSpPr>
        <p:spPr>
          <a:xfrm rot="16200000">
            <a:off x="5602952" y="279897"/>
            <a:ext cx="6250135" cy="6250135"/>
          </a:xfrm>
          <a:prstGeom prst="r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0021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Center" preserve="1" userDrawn="1">
  <p:cSld name="1_Title - Center">
    <p:spTree>
      <p:nvGrpSpPr>
        <p:cNvPr id="1" name="Shape 66"/>
        <p:cNvGrpSpPr/>
        <p:nvPr/>
      </p:nvGrpSpPr>
      <p:grpSpPr>
        <a:xfrm>
          <a:off x="0" y="0"/>
          <a:ext cx="0" cy="0"/>
          <a:chOff x="0" y="0"/>
          <a:chExt cx="0" cy="0"/>
        </a:xfrm>
      </p:grpSpPr>
      <p:sp>
        <p:nvSpPr>
          <p:cNvPr id="67" name="Google Shape;67;p10"/>
          <p:cNvSpPr/>
          <p:nvPr userDrawn="1"/>
        </p:nvSpPr>
        <p:spPr>
          <a:xfrm>
            <a:off x="0" y="0"/>
            <a:ext cx="12192000" cy="6858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sp>
        <p:nvSpPr>
          <p:cNvPr id="21" name="Text Placeholder 20">
            <a:extLst>
              <a:ext uri="{FF2B5EF4-FFF2-40B4-BE49-F238E27FC236}">
                <a16:creationId xmlns:a16="http://schemas.microsoft.com/office/drawing/2014/main" id="{D767DF42-CFA5-A74F-B5D5-1EB751B32E62}"/>
              </a:ext>
            </a:extLst>
          </p:cNvPr>
          <p:cNvSpPr>
            <a:spLocks noGrp="1"/>
          </p:cNvSpPr>
          <p:nvPr>
            <p:ph type="body" sz="quarter" idx="15" hasCustomPrompt="1"/>
          </p:nvPr>
        </p:nvSpPr>
        <p:spPr>
          <a:xfrm>
            <a:off x="1119190" y="2771515"/>
            <a:ext cx="5910262" cy="1825687"/>
          </a:xfrm>
          <a:prstGeom prst="rect">
            <a:avLst/>
          </a:prstGeom>
        </p:spPr>
        <p:txBody>
          <a:bodyPr lIns="0" tIns="0" rIns="0" bIns="0"/>
          <a:lstStyle>
            <a:lvl1pPr marL="0" indent="0">
              <a:lnSpc>
                <a:spcPct val="100000"/>
              </a:lnSpc>
              <a:buNone/>
              <a:defRPr sz="6000" b="0" i="0" spc="300">
                <a:solidFill>
                  <a:schemeClr val="bg1"/>
                </a:solidFill>
                <a:latin typeface="Arial" panose="020B0604020202020204" pitchFamily="34"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GOES HERE</a:t>
            </a:r>
          </a:p>
          <a:p>
            <a:pPr lvl="0"/>
            <a:r>
              <a:rPr lang="en-US"/>
              <a:t>LINE 3</a:t>
            </a:r>
          </a:p>
        </p:txBody>
      </p:sp>
      <p:pic>
        <p:nvPicPr>
          <p:cNvPr id="3" name="Picture 2" descr="A picture containing drawing&#10;&#10;Description automatically generated">
            <a:extLst>
              <a:ext uri="{FF2B5EF4-FFF2-40B4-BE49-F238E27FC236}">
                <a16:creationId xmlns:a16="http://schemas.microsoft.com/office/drawing/2014/main" id="{9DFA203D-47FF-4D46-A932-997162B40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577" t="25528" r="8571" b="27619"/>
          <a:stretch/>
        </p:blipFill>
        <p:spPr>
          <a:xfrm>
            <a:off x="1062197" y="1074421"/>
            <a:ext cx="1654151" cy="655269"/>
          </a:xfrm>
          <a:prstGeom prst="rect">
            <a:avLst/>
          </a:prstGeom>
        </p:spPr>
      </p:pic>
      <p:sp>
        <p:nvSpPr>
          <p:cNvPr id="5" name="Rectangle 4">
            <a:extLst>
              <a:ext uri="{FF2B5EF4-FFF2-40B4-BE49-F238E27FC236}">
                <a16:creationId xmlns:a16="http://schemas.microsoft.com/office/drawing/2014/main" id="{639F6046-56F1-154D-8765-469127BC65C9}"/>
              </a:ext>
            </a:extLst>
          </p:cNvPr>
          <p:cNvSpPr/>
          <p:nvPr userDrawn="1"/>
        </p:nvSpPr>
        <p:spPr>
          <a:xfrm>
            <a:off x="0" y="1207910"/>
            <a:ext cx="474134" cy="3362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C28A1BB-DC8C-3746-AEDF-5CF97AA971A8}"/>
              </a:ext>
            </a:extLst>
          </p:cNvPr>
          <p:cNvSpPr/>
          <p:nvPr userDrawn="1"/>
        </p:nvSpPr>
        <p:spPr>
          <a:xfrm>
            <a:off x="6629400" y="160020"/>
            <a:ext cx="5203737" cy="5912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0">
            <a:extLst>
              <a:ext uri="{FF2B5EF4-FFF2-40B4-BE49-F238E27FC236}">
                <a16:creationId xmlns:a16="http://schemas.microsoft.com/office/drawing/2014/main" id="{9C47C311-6AB8-364F-8622-0D99BA703451}"/>
              </a:ext>
            </a:extLst>
          </p:cNvPr>
          <p:cNvSpPr>
            <a:spLocks noGrp="1"/>
          </p:cNvSpPr>
          <p:nvPr>
            <p:ph type="body" sz="quarter" idx="16" hasCustomPrompt="1"/>
          </p:nvPr>
        </p:nvSpPr>
        <p:spPr>
          <a:xfrm>
            <a:off x="1119190" y="1842832"/>
            <a:ext cx="5910262" cy="817289"/>
          </a:xfrm>
          <a:prstGeom prst="rect">
            <a:avLst/>
          </a:prstGeom>
        </p:spPr>
        <p:txBody>
          <a:bodyPr lIns="0" tIns="0" rIns="0" bIns="0"/>
          <a:lstStyle>
            <a:lvl1pPr marL="0" indent="0">
              <a:buNone/>
              <a:defRPr sz="6000" b="0" i="1" spc="0">
                <a:solidFill>
                  <a:schemeClr val="bg1"/>
                </a:solidFill>
                <a:latin typeface="Georgia" panose="02040502050405020303" pitchFamily="18"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headline</a:t>
            </a:r>
          </a:p>
        </p:txBody>
      </p:sp>
      <p:sp>
        <p:nvSpPr>
          <p:cNvPr id="4" name="Text Placeholder 3">
            <a:extLst>
              <a:ext uri="{FF2B5EF4-FFF2-40B4-BE49-F238E27FC236}">
                <a16:creationId xmlns:a16="http://schemas.microsoft.com/office/drawing/2014/main" id="{50E8B174-77B6-A34A-98E0-43B66A3A5B1E}"/>
              </a:ext>
            </a:extLst>
          </p:cNvPr>
          <p:cNvSpPr>
            <a:spLocks noGrp="1"/>
          </p:cNvSpPr>
          <p:nvPr>
            <p:ph type="body" sz="quarter" idx="13" hasCustomPrompt="1"/>
          </p:nvPr>
        </p:nvSpPr>
        <p:spPr>
          <a:xfrm>
            <a:off x="1119189" y="5835120"/>
            <a:ext cx="5024435" cy="474133"/>
          </a:xfrm>
          <a:prstGeom prst="rect">
            <a:avLst/>
          </a:prstGeom>
        </p:spPr>
        <p:txBody>
          <a:bodyPr lIns="0" tIns="0" rIns="0" bIns="0" anchor="b" anchorCtr="0"/>
          <a:lstStyle>
            <a:lvl1pPr algn="l">
              <a:buNone/>
              <a:defRPr sz="16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MONTH 00, 2023</a:t>
            </a:r>
          </a:p>
        </p:txBody>
      </p:sp>
      <p:pic>
        <p:nvPicPr>
          <p:cNvPr id="12" name="Picture 11">
            <a:extLst>
              <a:ext uri="{FF2B5EF4-FFF2-40B4-BE49-F238E27FC236}">
                <a16:creationId xmlns:a16="http://schemas.microsoft.com/office/drawing/2014/main" id="{BADF021B-F758-A04A-BEF9-4A59A8E4BC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7408" t="1" r="10656" b="-1"/>
          <a:stretch/>
        </p:blipFill>
        <p:spPr>
          <a:xfrm>
            <a:off x="7845166" y="0"/>
            <a:ext cx="4313104" cy="6857999"/>
          </a:xfrm>
          <a:prstGeom prst="rect">
            <a:avLst/>
          </a:prstGeom>
        </p:spPr>
      </p:pic>
      <p:sp>
        <p:nvSpPr>
          <p:cNvPr id="13" name="Rectangle 12">
            <a:extLst>
              <a:ext uri="{FF2B5EF4-FFF2-40B4-BE49-F238E27FC236}">
                <a16:creationId xmlns:a16="http://schemas.microsoft.com/office/drawing/2014/main" id="{BBE10F52-8DF1-E241-8DFE-F13055D4F513}"/>
              </a:ext>
            </a:extLst>
          </p:cNvPr>
          <p:cNvSpPr/>
          <p:nvPr userDrawn="1"/>
        </p:nvSpPr>
        <p:spPr>
          <a:xfrm>
            <a:off x="7572379" y="0"/>
            <a:ext cx="804073" cy="6858000"/>
          </a:xfrm>
          <a:prstGeom prst="rect">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B9823F-62A0-A94F-8495-EDBC217502BC}"/>
              </a:ext>
            </a:extLst>
          </p:cNvPr>
          <p:cNvSpPr/>
          <p:nvPr userDrawn="1"/>
        </p:nvSpPr>
        <p:spPr>
          <a:xfrm>
            <a:off x="11662974" y="0"/>
            <a:ext cx="529026" cy="6858000"/>
          </a:xfrm>
          <a:prstGeom prst="rect">
            <a:avLst/>
          </a:pr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8B6A38BF-4B94-954A-B52E-354EFD03B1C6}"/>
              </a:ext>
            </a:extLst>
          </p:cNvPr>
          <p:cNvSpPr/>
          <p:nvPr userDrawn="1"/>
        </p:nvSpPr>
        <p:spPr>
          <a:xfrm rot="16200000">
            <a:off x="5602952" y="279897"/>
            <a:ext cx="6250135" cy="6250135"/>
          </a:xfrm>
          <a:prstGeom prst="r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24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Center" preserve="1" userDrawn="1">
  <p:cSld name="1_Title - Center">
    <p:spTree>
      <p:nvGrpSpPr>
        <p:cNvPr id="1" name="Shape 66"/>
        <p:cNvGrpSpPr/>
        <p:nvPr/>
      </p:nvGrpSpPr>
      <p:grpSpPr>
        <a:xfrm>
          <a:off x="0" y="0"/>
          <a:ext cx="0" cy="0"/>
          <a:chOff x="0" y="0"/>
          <a:chExt cx="0" cy="0"/>
        </a:xfrm>
      </p:grpSpPr>
      <p:sp>
        <p:nvSpPr>
          <p:cNvPr id="67" name="Google Shape;67;p10"/>
          <p:cNvSpPr/>
          <p:nvPr userDrawn="1"/>
        </p:nvSpPr>
        <p:spPr>
          <a:xfrm>
            <a:off x="0" y="0"/>
            <a:ext cx="12192000" cy="6858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sp>
        <p:nvSpPr>
          <p:cNvPr id="21" name="Text Placeholder 20">
            <a:extLst>
              <a:ext uri="{FF2B5EF4-FFF2-40B4-BE49-F238E27FC236}">
                <a16:creationId xmlns:a16="http://schemas.microsoft.com/office/drawing/2014/main" id="{D767DF42-CFA5-A74F-B5D5-1EB751B32E62}"/>
              </a:ext>
            </a:extLst>
          </p:cNvPr>
          <p:cNvSpPr>
            <a:spLocks noGrp="1"/>
          </p:cNvSpPr>
          <p:nvPr>
            <p:ph type="body" sz="quarter" idx="15" hasCustomPrompt="1"/>
          </p:nvPr>
        </p:nvSpPr>
        <p:spPr>
          <a:xfrm>
            <a:off x="1119190" y="2771515"/>
            <a:ext cx="5910262" cy="1825687"/>
          </a:xfrm>
          <a:prstGeom prst="rect">
            <a:avLst/>
          </a:prstGeom>
        </p:spPr>
        <p:txBody>
          <a:bodyPr lIns="0" tIns="0" rIns="0" bIns="0"/>
          <a:lstStyle>
            <a:lvl1pPr marL="0" indent="0">
              <a:lnSpc>
                <a:spcPct val="100000"/>
              </a:lnSpc>
              <a:buNone/>
              <a:defRPr sz="6000" b="0" i="0" spc="300">
                <a:solidFill>
                  <a:schemeClr val="bg1"/>
                </a:solidFill>
                <a:latin typeface="Arial" panose="020B0604020202020204" pitchFamily="34"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GOES HERE</a:t>
            </a:r>
          </a:p>
          <a:p>
            <a:pPr lvl="0"/>
            <a:r>
              <a:rPr lang="en-US"/>
              <a:t>LINE 3</a:t>
            </a:r>
          </a:p>
        </p:txBody>
      </p:sp>
      <p:pic>
        <p:nvPicPr>
          <p:cNvPr id="3" name="Picture 2" descr="A picture containing drawing&#10;&#10;Description automatically generated">
            <a:extLst>
              <a:ext uri="{FF2B5EF4-FFF2-40B4-BE49-F238E27FC236}">
                <a16:creationId xmlns:a16="http://schemas.microsoft.com/office/drawing/2014/main" id="{9DFA203D-47FF-4D46-A932-997162B40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577" t="25528" r="8571" b="27619"/>
          <a:stretch/>
        </p:blipFill>
        <p:spPr>
          <a:xfrm>
            <a:off x="1062197" y="1074421"/>
            <a:ext cx="1654151" cy="655269"/>
          </a:xfrm>
          <a:prstGeom prst="rect">
            <a:avLst/>
          </a:prstGeom>
        </p:spPr>
      </p:pic>
      <p:sp>
        <p:nvSpPr>
          <p:cNvPr id="5" name="Rectangle 4">
            <a:extLst>
              <a:ext uri="{FF2B5EF4-FFF2-40B4-BE49-F238E27FC236}">
                <a16:creationId xmlns:a16="http://schemas.microsoft.com/office/drawing/2014/main" id="{639F6046-56F1-154D-8765-469127BC65C9}"/>
              </a:ext>
            </a:extLst>
          </p:cNvPr>
          <p:cNvSpPr/>
          <p:nvPr userDrawn="1"/>
        </p:nvSpPr>
        <p:spPr>
          <a:xfrm>
            <a:off x="0" y="1207910"/>
            <a:ext cx="474134" cy="3362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C28A1BB-DC8C-3746-AEDF-5CF97AA971A8}"/>
              </a:ext>
            </a:extLst>
          </p:cNvPr>
          <p:cNvSpPr/>
          <p:nvPr userDrawn="1"/>
        </p:nvSpPr>
        <p:spPr>
          <a:xfrm>
            <a:off x="6629400" y="160020"/>
            <a:ext cx="5203737" cy="5912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0">
            <a:extLst>
              <a:ext uri="{FF2B5EF4-FFF2-40B4-BE49-F238E27FC236}">
                <a16:creationId xmlns:a16="http://schemas.microsoft.com/office/drawing/2014/main" id="{9C47C311-6AB8-364F-8622-0D99BA703451}"/>
              </a:ext>
            </a:extLst>
          </p:cNvPr>
          <p:cNvSpPr>
            <a:spLocks noGrp="1"/>
          </p:cNvSpPr>
          <p:nvPr>
            <p:ph type="body" sz="quarter" idx="16" hasCustomPrompt="1"/>
          </p:nvPr>
        </p:nvSpPr>
        <p:spPr>
          <a:xfrm>
            <a:off x="1119190" y="1842832"/>
            <a:ext cx="5910262" cy="817289"/>
          </a:xfrm>
          <a:prstGeom prst="rect">
            <a:avLst/>
          </a:prstGeom>
        </p:spPr>
        <p:txBody>
          <a:bodyPr lIns="0" tIns="0" rIns="0" bIns="0"/>
          <a:lstStyle>
            <a:lvl1pPr marL="0" indent="0">
              <a:buNone/>
              <a:defRPr sz="6000" b="0" i="1" spc="0">
                <a:solidFill>
                  <a:schemeClr val="bg1"/>
                </a:solidFill>
                <a:latin typeface="Georgia" panose="02040502050405020303" pitchFamily="18"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headline</a:t>
            </a:r>
          </a:p>
        </p:txBody>
      </p:sp>
      <p:sp>
        <p:nvSpPr>
          <p:cNvPr id="4" name="Text Placeholder 3">
            <a:extLst>
              <a:ext uri="{FF2B5EF4-FFF2-40B4-BE49-F238E27FC236}">
                <a16:creationId xmlns:a16="http://schemas.microsoft.com/office/drawing/2014/main" id="{50E8B174-77B6-A34A-98E0-43B66A3A5B1E}"/>
              </a:ext>
            </a:extLst>
          </p:cNvPr>
          <p:cNvSpPr>
            <a:spLocks noGrp="1"/>
          </p:cNvSpPr>
          <p:nvPr>
            <p:ph type="body" sz="quarter" idx="13" hasCustomPrompt="1"/>
          </p:nvPr>
        </p:nvSpPr>
        <p:spPr>
          <a:xfrm>
            <a:off x="1119189" y="5835120"/>
            <a:ext cx="5024435" cy="474133"/>
          </a:xfrm>
          <a:prstGeom prst="rect">
            <a:avLst/>
          </a:prstGeom>
        </p:spPr>
        <p:txBody>
          <a:bodyPr lIns="0" tIns="0" rIns="0" bIns="0" anchor="b" anchorCtr="0"/>
          <a:lstStyle>
            <a:lvl1pPr algn="l">
              <a:buNone/>
              <a:defRPr sz="16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MONTH 00, 2023</a:t>
            </a:r>
          </a:p>
        </p:txBody>
      </p:sp>
      <p:pic>
        <p:nvPicPr>
          <p:cNvPr id="12" name="Picture 11">
            <a:extLst>
              <a:ext uri="{FF2B5EF4-FFF2-40B4-BE49-F238E27FC236}">
                <a16:creationId xmlns:a16="http://schemas.microsoft.com/office/drawing/2014/main" id="{BADF021B-F758-A04A-BEF9-4A59A8E4BC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2268" t="632" r="19957" b="9302"/>
          <a:stretch/>
        </p:blipFill>
        <p:spPr>
          <a:xfrm>
            <a:off x="7845166" y="0"/>
            <a:ext cx="4313104" cy="6858000"/>
          </a:xfrm>
          <a:prstGeom prst="rect">
            <a:avLst/>
          </a:prstGeom>
        </p:spPr>
      </p:pic>
      <p:sp>
        <p:nvSpPr>
          <p:cNvPr id="13" name="Rectangle 12">
            <a:extLst>
              <a:ext uri="{FF2B5EF4-FFF2-40B4-BE49-F238E27FC236}">
                <a16:creationId xmlns:a16="http://schemas.microsoft.com/office/drawing/2014/main" id="{BBE10F52-8DF1-E241-8DFE-F13055D4F513}"/>
              </a:ext>
            </a:extLst>
          </p:cNvPr>
          <p:cNvSpPr/>
          <p:nvPr userDrawn="1"/>
        </p:nvSpPr>
        <p:spPr>
          <a:xfrm>
            <a:off x="7572379" y="0"/>
            <a:ext cx="804073" cy="6858000"/>
          </a:xfrm>
          <a:prstGeom prst="rect">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B9823F-62A0-A94F-8495-EDBC217502BC}"/>
              </a:ext>
            </a:extLst>
          </p:cNvPr>
          <p:cNvSpPr/>
          <p:nvPr userDrawn="1"/>
        </p:nvSpPr>
        <p:spPr>
          <a:xfrm>
            <a:off x="11662974" y="0"/>
            <a:ext cx="529026" cy="6858000"/>
          </a:xfrm>
          <a:prstGeom prst="rect">
            <a:avLst/>
          </a:pr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8B6A38BF-4B94-954A-B52E-354EFD03B1C6}"/>
              </a:ext>
            </a:extLst>
          </p:cNvPr>
          <p:cNvSpPr/>
          <p:nvPr userDrawn="1"/>
        </p:nvSpPr>
        <p:spPr>
          <a:xfrm rot="16200000">
            <a:off x="5602952" y="279897"/>
            <a:ext cx="6250135" cy="6250135"/>
          </a:xfrm>
          <a:prstGeom prst="r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0385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Center" preserve="1" userDrawn="1">
  <p:cSld name="1_Title - Center">
    <p:spTree>
      <p:nvGrpSpPr>
        <p:cNvPr id="1" name="Shape 66"/>
        <p:cNvGrpSpPr/>
        <p:nvPr/>
      </p:nvGrpSpPr>
      <p:grpSpPr>
        <a:xfrm>
          <a:off x="0" y="0"/>
          <a:ext cx="0" cy="0"/>
          <a:chOff x="0" y="0"/>
          <a:chExt cx="0" cy="0"/>
        </a:xfrm>
      </p:grpSpPr>
      <p:sp>
        <p:nvSpPr>
          <p:cNvPr id="67" name="Google Shape;67;p10"/>
          <p:cNvSpPr/>
          <p:nvPr userDrawn="1"/>
        </p:nvSpPr>
        <p:spPr>
          <a:xfrm>
            <a:off x="0" y="0"/>
            <a:ext cx="12192000" cy="6858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sp>
        <p:nvSpPr>
          <p:cNvPr id="21" name="Text Placeholder 20">
            <a:extLst>
              <a:ext uri="{FF2B5EF4-FFF2-40B4-BE49-F238E27FC236}">
                <a16:creationId xmlns:a16="http://schemas.microsoft.com/office/drawing/2014/main" id="{D767DF42-CFA5-A74F-B5D5-1EB751B32E62}"/>
              </a:ext>
            </a:extLst>
          </p:cNvPr>
          <p:cNvSpPr>
            <a:spLocks noGrp="1"/>
          </p:cNvSpPr>
          <p:nvPr>
            <p:ph type="body" sz="quarter" idx="15" hasCustomPrompt="1"/>
          </p:nvPr>
        </p:nvSpPr>
        <p:spPr>
          <a:xfrm>
            <a:off x="1119190" y="2771515"/>
            <a:ext cx="5910262" cy="1825687"/>
          </a:xfrm>
          <a:prstGeom prst="rect">
            <a:avLst/>
          </a:prstGeom>
        </p:spPr>
        <p:txBody>
          <a:bodyPr lIns="0" tIns="0" rIns="0" bIns="0"/>
          <a:lstStyle>
            <a:lvl1pPr marL="0" indent="0">
              <a:lnSpc>
                <a:spcPct val="100000"/>
              </a:lnSpc>
              <a:buNone/>
              <a:defRPr sz="6000" b="0" i="0" spc="300">
                <a:solidFill>
                  <a:schemeClr val="bg1"/>
                </a:solidFill>
                <a:latin typeface="Arial" panose="020B0604020202020204" pitchFamily="34"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GOES HERE</a:t>
            </a:r>
          </a:p>
          <a:p>
            <a:pPr lvl="0"/>
            <a:r>
              <a:rPr lang="en-US"/>
              <a:t>LINE 3</a:t>
            </a:r>
          </a:p>
        </p:txBody>
      </p:sp>
      <p:pic>
        <p:nvPicPr>
          <p:cNvPr id="3" name="Picture 2" descr="A picture containing drawing&#10;&#10;Description automatically generated">
            <a:extLst>
              <a:ext uri="{FF2B5EF4-FFF2-40B4-BE49-F238E27FC236}">
                <a16:creationId xmlns:a16="http://schemas.microsoft.com/office/drawing/2014/main" id="{9DFA203D-47FF-4D46-A932-997162B40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577" t="25528" r="8571" b="27619"/>
          <a:stretch/>
        </p:blipFill>
        <p:spPr>
          <a:xfrm>
            <a:off x="1062197" y="1074421"/>
            <a:ext cx="1654151" cy="655269"/>
          </a:xfrm>
          <a:prstGeom prst="rect">
            <a:avLst/>
          </a:prstGeom>
        </p:spPr>
      </p:pic>
      <p:sp>
        <p:nvSpPr>
          <p:cNvPr id="5" name="Rectangle 4">
            <a:extLst>
              <a:ext uri="{FF2B5EF4-FFF2-40B4-BE49-F238E27FC236}">
                <a16:creationId xmlns:a16="http://schemas.microsoft.com/office/drawing/2014/main" id="{639F6046-56F1-154D-8765-469127BC65C9}"/>
              </a:ext>
            </a:extLst>
          </p:cNvPr>
          <p:cNvSpPr/>
          <p:nvPr userDrawn="1"/>
        </p:nvSpPr>
        <p:spPr>
          <a:xfrm>
            <a:off x="0" y="1207910"/>
            <a:ext cx="474134" cy="3362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C28A1BB-DC8C-3746-AEDF-5CF97AA971A8}"/>
              </a:ext>
            </a:extLst>
          </p:cNvPr>
          <p:cNvSpPr/>
          <p:nvPr userDrawn="1"/>
        </p:nvSpPr>
        <p:spPr>
          <a:xfrm>
            <a:off x="6629400" y="160020"/>
            <a:ext cx="5203737" cy="5912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0">
            <a:extLst>
              <a:ext uri="{FF2B5EF4-FFF2-40B4-BE49-F238E27FC236}">
                <a16:creationId xmlns:a16="http://schemas.microsoft.com/office/drawing/2014/main" id="{9C47C311-6AB8-364F-8622-0D99BA703451}"/>
              </a:ext>
            </a:extLst>
          </p:cNvPr>
          <p:cNvSpPr>
            <a:spLocks noGrp="1"/>
          </p:cNvSpPr>
          <p:nvPr>
            <p:ph type="body" sz="quarter" idx="16" hasCustomPrompt="1"/>
          </p:nvPr>
        </p:nvSpPr>
        <p:spPr>
          <a:xfrm>
            <a:off x="1119190" y="1842832"/>
            <a:ext cx="5910262" cy="817289"/>
          </a:xfrm>
          <a:prstGeom prst="rect">
            <a:avLst/>
          </a:prstGeom>
        </p:spPr>
        <p:txBody>
          <a:bodyPr lIns="0" tIns="0" rIns="0" bIns="0"/>
          <a:lstStyle>
            <a:lvl1pPr marL="0" indent="0">
              <a:buNone/>
              <a:defRPr sz="6000" b="0" i="1" spc="0">
                <a:solidFill>
                  <a:schemeClr val="bg1"/>
                </a:solidFill>
                <a:latin typeface="Georgia" panose="02040502050405020303" pitchFamily="18"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headline</a:t>
            </a:r>
          </a:p>
        </p:txBody>
      </p:sp>
      <p:sp>
        <p:nvSpPr>
          <p:cNvPr id="4" name="Text Placeholder 3">
            <a:extLst>
              <a:ext uri="{FF2B5EF4-FFF2-40B4-BE49-F238E27FC236}">
                <a16:creationId xmlns:a16="http://schemas.microsoft.com/office/drawing/2014/main" id="{50E8B174-77B6-A34A-98E0-43B66A3A5B1E}"/>
              </a:ext>
            </a:extLst>
          </p:cNvPr>
          <p:cNvSpPr>
            <a:spLocks noGrp="1"/>
          </p:cNvSpPr>
          <p:nvPr>
            <p:ph type="body" sz="quarter" idx="13" hasCustomPrompt="1"/>
          </p:nvPr>
        </p:nvSpPr>
        <p:spPr>
          <a:xfrm>
            <a:off x="1119189" y="5835120"/>
            <a:ext cx="5024435" cy="474133"/>
          </a:xfrm>
          <a:prstGeom prst="rect">
            <a:avLst/>
          </a:prstGeom>
        </p:spPr>
        <p:txBody>
          <a:bodyPr lIns="0" tIns="0" rIns="0" bIns="0" anchor="b" anchorCtr="0"/>
          <a:lstStyle>
            <a:lvl1pPr algn="l">
              <a:buNone/>
              <a:defRPr sz="16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MONTH 00, 2023</a:t>
            </a:r>
          </a:p>
        </p:txBody>
      </p:sp>
      <p:pic>
        <p:nvPicPr>
          <p:cNvPr id="12" name="Picture 11">
            <a:extLst>
              <a:ext uri="{FF2B5EF4-FFF2-40B4-BE49-F238E27FC236}">
                <a16:creationId xmlns:a16="http://schemas.microsoft.com/office/drawing/2014/main" id="{BADF021B-F758-A04A-BEF9-4A59A8E4BC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811" t="645" r="35534" b="7139"/>
          <a:stretch/>
        </p:blipFill>
        <p:spPr>
          <a:xfrm>
            <a:off x="7845166" y="0"/>
            <a:ext cx="4313104" cy="6858000"/>
          </a:xfrm>
          <a:prstGeom prst="rect">
            <a:avLst/>
          </a:prstGeom>
        </p:spPr>
      </p:pic>
      <p:sp>
        <p:nvSpPr>
          <p:cNvPr id="13" name="Rectangle 12">
            <a:extLst>
              <a:ext uri="{FF2B5EF4-FFF2-40B4-BE49-F238E27FC236}">
                <a16:creationId xmlns:a16="http://schemas.microsoft.com/office/drawing/2014/main" id="{BBE10F52-8DF1-E241-8DFE-F13055D4F513}"/>
              </a:ext>
            </a:extLst>
          </p:cNvPr>
          <p:cNvSpPr/>
          <p:nvPr userDrawn="1"/>
        </p:nvSpPr>
        <p:spPr>
          <a:xfrm>
            <a:off x="7572379" y="0"/>
            <a:ext cx="804073" cy="6858000"/>
          </a:xfrm>
          <a:prstGeom prst="rect">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B9823F-62A0-A94F-8495-EDBC217502BC}"/>
              </a:ext>
            </a:extLst>
          </p:cNvPr>
          <p:cNvSpPr/>
          <p:nvPr userDrawn="1"/>
        </p:nvSpPr>
        <p:spPr>
          <a:xfrm>
            <a:off x="11662974" y="0"/>
            <a:ext cx="529026" cy="6858000"/>
          </a:xfrm>
          <a:prstGeom prst="rect">
            <a:avLst/>
          </a:pr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8B6A38BF-4B94-954A-B52E-354EFD03B1C6}"/>
              </a:ext>
            </a:extLst>
          </p:cNvPr>
          <p:cNvSpPr/>
          <p:nvPr userDrawn="1"/>
        </p:nvSpPr>
        <p:spPr>
          <a:xfrm rot="16200000">
            <a:off x="5602952" y="279897"/>
            <a:ext cx="6250135" cy="6250135"/>
          </a:xfrm>
          <a:prstGeom prst="r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9115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7056428" y="0"/>
            <a:ext cx="5135572" cy="6858000"/>
          </a:xfrm>
          <a:prstGeom prst="rect">
            <a:avLst/>
          </a:prstGeom>
        </p:spPr>
        <p:txBody>
          <a:bodyPr/>
          <a:lstStyle/>
          <a:p>
            <a:endParaRPr lang="en-US"/>
          </a:p>
        </p:txBody>
      </p:sp>
      <p:sp>
        <p:nvSpPr>
          <p:cNvPr id="20" name="SmartArt Placeholder 5">
            <a:extLst>
              <a:ext uri="{FF2B5EF4-FFF2-40B4-BE49-F238E27FC236}">
                <a16:creationId xmlns:a16="http://schemas.microsoft.com/office/drawing/2014/main" id="{3A9CD285-B249-F845-A866-9C67290205F0}"/>
              </a:ext>
            </a:extLst>
          </p:cNvPr>
          <p:cNvSpPr>
            <a:spLocks noGrp="1"/>
          </p:cNvSpPr>
          <p:nvPr>
            <p:ph type="dgm" sz="quarter" idx="19"/>
          </p:nvPr>
        </p:nvSpPr>
        <p:spPr>
          <a:xfrm>
            <a:off x="11792738"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10" name="Title 1"/>
          <p:cNvSpPr>
            <a:spLocks noGrp="1"/>
          </p:cNvSpPr>
          <p:nvPr>
            <p:ph type="title" hasCustomPrompt="1"/>
          </p:nvPr>
        </p:nvSpPr>
        <p:spPr>
          <a:xfrm>
            <a:off x="892356"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892356" y="1839911"/>
            <a:ext cx="4489450" cy="1667227"/>
          </a:xfrm>
          <a:prstGeom prst="rect">
            <a:avLst/>
          </a:prstGeom>
        </p:spPr>
        <p:txBody>
          <a:bodyPr/>
          <a:lstStyle>
            <a:lvl1pPr marL="0" indent="0">
              <a:lnSpc>
                <a:spcPct val="150000"/>
              </a:lnSpc>
              <a:buNone/>
              <a:defRPr sz="14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892356"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6" name="SmartArt Placeholder 5">
            <a:extLst>
              <a:ext uri="{FF2B5EF4-FFF2-40B4-BE49-F238E27FC236}">
                <a16:creationId xmlns:a16="http://schemas.microsoft.com/office/drawing/2014/main" id="{E8927956-1B86-7546-B490-2A9470A9751A}"/>
              </a:ext>
            </a:extLst>
          </p:cNvPr>
          <p:cNvSpPr>
            <a:spLocks noGrp="1"/>
          </p:cNvSpPr>
          <p:nvPr>
            <p:ph type="dgm" sz="quarter" idx="17"/>
          </p:nvPr>
        </p:nvSpPr>
        <p:spPr>
          <a:xfrm>
            <a:off x="6096000"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9" name="SmartArt Placeholder 5">
            <a:extLst>
              <a:ext uri="{FF2B5EF4-FFF2-40B4-BE49-F238E27FC236}">
                <a16:creationId xmlns:a16="http://schemas.microsoft.com/office/drawing/2014/main" id="{7F30C7E7-A647-F44B-81F1-42C910924152}"/>
              </a:ext>
            </a:extLst>
          </p:cNvPr>
          <p:cNvSpPr>
            <a:spLocks noGrp="1"/>
          </p:cNvSpPr>
          <p:nvPr>
            <p:ph type="dgm" sz="quarter" idx="18"/>
          </p:nvPr>
        </p:nvSpPr>
        <p:spPr>
          <a:xfrm>
            <a:off x="60959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cxnSp>
        <p:nvCxnSpPr>
          <p:cNvPr id="17" name="Straight Connector 16">
            <a:extLst>
              <a:ext uri="{FF2B5EF4-FFF2-40B4-BE49-F238E27FC236}">
                <a16:creationId xmlns:a16="http://schemas.microsoft.com/office/drawing/2014/main" id="{F5E9AF4E-5A86-344B-8B6B-D4E0EB0EB32A}"/>
              </a:ext>
            </a:extLst>
          </p:cNvPr>
          <p:cNvCxnSpPr>
            <a:cxnSpLocks/>
          </p:cNvCxnSpPr>
          <p:nvPr userDrawn="1"/>
        </p:nvCxnSpPr>
        <p:spPr>
          <a:xfrm>
            <a:off x="-14794" y="6445329"/>
            <a:ext cx="5770179" cy="14354"/>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6F272FA-447B-1345-BA74-1DDBDAB1AD11}"/>
              </a:ext>
            </a:extLst>
          </p:cNvPr>
          <p:cNvSpPr txBox="1"/>
          <p:nvPr userDrawn="1"/>
        </p:nvSpPr>
        <p:spPr>
          <a:xfrm>
            <a:off x="5152417" y="6544702"/>
            <a:ext cx="457200" cy="184666"/>
          </a:xfrm>
          <a:prstGeom prst="rect">
            <a:avLst/>
          </a:prstGeom>
          <a:noFill/>
        </p:spPr>
        <p:txBody>
          <a:bodyPr wrap="square" lIns="0" tIns="0" rIns="0" bIns="0" rtlCol="0">
            <a:spAutoFit/>
          </a:bodyPr>
          <a:lstStyle/>
          <a:p>
            <a:pPr algn="r"/>
            <a:fld id="{03118E43-EB06-F042-8542-7D615EF76FB7}" type="slidenum">
              <a:rPr lang="en-US" sz="1200" b="1" i="0" smtClean="0">
                <a:solidFill>
                  <a:schemeClr val="accent1"/>
                </a:solidFill>
                <a:latin typeface="Georgia" panose="02040502050405020303" pitchFamily="18" charset="0"/>
              </a:rPr>
              <a:pPr algn="r"/>
              <a:t>‹#›</a:t>
            </a:fld>
            <a:endParaRPr lang="en-US" sz="1200" b="1" i="0">
              <a:solidFill>
                <a:schemeClr val="accent1"/>
              </a:solidFill>
              <a:latin typeface="Georgia" panose="02040502050405020303" pitchFamily="18" charset="0"/>
            </a:endParaRPr>
          </a:p>
        </p:txBody>
      </p:sp>
      <p:sp>
        <p:nvSpPr>
          <p:cNvPr id="21" name="TextBox 20">
            <a:extLst>
              <a:ext uri="{FF2B5EF4-FFF2-40B4-BE49-F238E27FC236}">
                <a16:creationId xmlns:a16="http://schemas.microsoft.com/office/drawing/2014/main" id="{2C57D630-E089-CE41-A18D-D1C4CDBD2F77}"/>
              </a:ext>
            </a:extLst>
          </p:cNvPr>
          <p:cNvSpPr txBox="1"/>
          <p:nvPr userDrawn="1"/>
        </p:nvSpPr>
        <p:spPr>
          <a:xfrm>
            <a:off x="653018" y="6544702"/>
            <a:ext cx="2942895" cy="169277"/>
          </a:xfrm>
          <a:prstGeom prst="rect">
            <a:avLst/>
          </a:prstGeom>
          <a:noFill/>
        </p:spPr>
        <p:txBody>
          <a:bodyPr wrap="square" lIns="0" tIns="0" rIns="0" bIns="0" rtlCol="0">
            <a:spAutoFit/>
          </a:bodyPr>
          <a:lstStyle/>
          <a:p>
            <a:pPr algn="l"/>
            <a:r>
              <a:rPr lang="en-US" sz="1100" b="1" i="0">
                <a:solidFill>
                  <a:schemeClr val="bg1">
                    <a:lumMod val="65000"/>
                  </a:schemeClr>
                </a:solidFill>
                <a:latin typeface="Arial" panose="020B0604020202020204" pitchFamily="34" charset="0"/>
                <a:cs typeface="Arial" panose="020B0604020202020204" pitchFamily="34" charset="0"/>
              </a:rPr>
              <a:t>COTA</a:t>
            </a:r>
            <a:r>
              <a:rPr lang="en-US" sz="1100" b="0" i="0">
                <a:solidFill>
                  <a:schemeClr val="bg1">
                    <a:lumMod val="65000"/>
                  </a:schemeClr>
                </a:solidFill>
                <a:latin typeface="Arial" panose="020B0604020202020204" pitchFamily="34" charset="0"/>
                <a:cs typeface="Arial" panose="020B0604020202020204" pitchFamily="34" charset="0"/>
              </a:rPr>
              <a:t>   |   MOVING EVERY LIFE </a:t>
            </a:r>
            <a:r>
              <a:rPr lang="en-US" sz="1100" b="1" i="1">
                <a:solidFill>
                  <a:schemeClr val="bg1">
                    <a:lumMod val="65000"/>
                  </a:schemeClr>
                </a:solidFill>
                <a:latin typeface="Georgia" panose="02040502050405020303" pitchFamily="18" charset="0"/>
                <a:cs typeface="Arial" panose="020B0604020202020204" pitchFamily="34" charset="0"/>
              </a:rPr>
              <a:t>forward</a:t>
            </a:r>
          </a:p>
        </p:txBody>
      </p:sp>
    </p:spTree>
    <p:extLst>
      <p:ext uri="{BB962C8B-B14F-4D97-AF65-F5344CB8AC3E}">
        <p14:creationId xmlns:p14="http://schemas.microsoft.com/office/powerpoint/2010/main" val="3689562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0" y="0"/>
            <a:ext cx="5135572" cy="6858000"/>
          </a:xfrm>
          <a:prstGeom prst="rect">
            <a:avLst/>
          </a:prstGeom>
        </p:spPr>
        <p:txBody>
          <a:bodyPr/>
          <a:lstStyle/>
          <a:p>
            <a:endParaRPr lang="en-US"/>
          </a:p>
        </p:txBody>
      </p:sp>
      <p:sp>
        <p:nvSpPr>
          <p:cNvPr id="18" name="SmartArt Placeholder 5">
            <a:extLst>
              <a:ext uri="{FF2B5EF4-FFF2-40B4-BE49-F238E27FC236}">
                <a16:creationId xmlns:a16="http://schemas.microsoft.com/office/drawing/2014/main" id="{E852597A-1127-DD4B-8342-10FC1066FCE0}"/>
              </a:ext>
            </a:extLst>
          </p:cNvPr>
          <p:cNvSpPr>
            <a:spLocks noGrp="1"/>
          </p:cNvSpPr>
          <p:nvPr>
            <p:ph type="dgm" sz="quarter" idx="18"/>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0" name="Title 1"/>
          <p:cNvSpPr>
            <a:spLocks noGrp="1"/>
          </p:cNvSpPr>
          <p:nvPr>
            <p:ph type="title" hasCustomPrompt="1"/>
          </p:nvPr>
        </p:nvSpPr>
        <p:spPr>
          <a:xfrm>
            <a:off x="6608241"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6608241" y="1839911"/>
            <a:ext cx="4489450" cy="1667227"/>
          </a:xfrm>
          <a:prstGeom prst="rect">
            <a:avLst/>
          </a:prstGeom>
        </p:spPr>
        <p:txBody>
          <a:bodyPr/>
          <a:lstStyle>
            <a:lvl1pPr marL="0" indent="0">
              <a:lnSpc>
                <a:spcPct val="150000"/>
              </a:lnSpc>
              <a:buNone/>
              <a:defRPr sz="14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6608241"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7" name="SmartArt Placeholder 5">
            <a:extLst>
              <a:ext uri="{FF2B5EF4-FFF2-40B4-BE49-F238E27FC236}">
                <a16:creationId xmlns:a16="http://schemas.microsoft.com/office/drawing/2014/main" id="{5A6D85FC-4A24-DC44-853E-E9EDEE8631A2}"/>
              </a:ext>
            </a:extLst>
          </p:cNvPr>
          <p:cNvSpPr>
            <a:spLocks noGrp="1"/>
          </p:cNvSpPr>
          <p:nvPr>
            <p:ph type="dgm" sz="quarter" idx="19"/>
          </p:nvPr>
        </p:nvSpPr>
        <p:spPr>
          <a:xfrm>
            <a:off x="5032"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20" name="SmartArt Placeholder 5">
            <a:extLst>
              <a:ext uri="{FF2B5EF4-FFF2-40B4-BE49-F238E27FC236}">
                <a16:creationId xmlns:a16="http://schemas.microsoft.com/office/drawing/2014/main" id="{37FDF5A8-7E6E-0146-8413-513D013B01A1}"/>
              </a:ext>
            </a:extLst>
          </p:cNvPr>
          <p:cNvSpPr>
            <a:spLocks noGrp="1"/>
          </p:cNvSpPr>
          <p:nvPr>
            <p:ph type="dgm" sz="quarter" idx="20"/>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cxnSp>
        <p:nvCxnSpPr>
          <p:cNvPr id="12" name="Straight Connector 11">
            <a:extLst>
              <a:ext uri="{FF2B5EF4-FFF2-40B4-BE49-F238E27FC236}">
                <a16:creationId xmlns:a16="http://schemas.microsoft.com/office/drawing/2014/main" id="{03BF465D-A5C6-2344-8A85-B5D85EC41E9E}"/>
              </a:ext>
            </a:extLst>
          </p:cNvPr>
          <p:cNvCxnSpPr>
            <a:cxnSpLocks/>
          </p:cNvCxnSpPr>
          <p:nvPr userDrawn="1"/>
        </p:nvCxnSpPr>
        <p:spPr>
          <a:xfrm>
            <a:off x="6067424" y="6445493"/>
            <a:ext cx="5704162" cy="1419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484BEA7-EBDA-9144-AE83-282EB36C1365}"/>
              </a:ext>
            </a:extLst>
          </p:cNvPr>
          <p:cNvSpPr txBox="1"/>
          <p:nvPr userDrawn="1"/>
        </p:nvSpPr>
        <p:spPr>
          <a:xfrm>
            <a:off x="11168618" y="6544702"/>
            <a:ext cx="457200" cy="184666"/>
          </a:xfrm>
          <a:prstGeom prst="rect">
            <a:avLst/>
          </a:prstGeom>
          <a:noFill/>
        </p:spPr>
        <p:txBody>
          <a:bodyPr wrap="square" lIns="0" tIns="0" rIns="0" bIns="0" rtlCol="0">
            <a:spAutoFit/>
          </a:bodyPr>
          <a:lstStyle/>
          <a:p>
            <a:pPr algn="r"/>
            <a:fld id="{03118E43-EB06-F042-8542-7D615EF76FB7}" type="slidenum">
              <a:rPr lang="en-US" sz="1200" b="1" i="0" smtClean="0">
                <a:solidFill>
                  <a:schemeClr val="accent1"/>
                </a:solidFill>
                <a:latin typeface="Georgia" panose="02040502050405020303" pitchFamily="18" charset="0"/>
              </a:rPr>
              <a:pPr algn="r"/>
              <a:t>‹#›</a:t>
            </a:fld>
            <a:endParaRPr lang="en-US" sz="1200" b="1" i="0">
              <a:solidFill>
                <a:schemeClr val="accent1"/>
              </a:solidFill>
              <a:latin typeface="Georgia" panose="02040502050405020303" pitchFamily="18" charset="0"/>
            </a:endParaRPr>
          </a:p>
        </p:txBody>
      </p:sp>
    </p:spTree>
    <p:extLst>
      <p:ext uri="{BB962C8B-B14F-4D97-AF65-F5344CB8AC3E}">
        <p14:creationId xmlns:p14="http://schemas.microsoft.com/office/powerpoint/2010/main" val="1643544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and Copy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3E60257-3AF4-0C45-A6F2-9100467CAB04}"/>
              </a:ext>
            </a:extLst>
          </p:cNvPr>
          <p:cNvSpPr>
            <a:spLocks noGrp="1"/>
          </p:cNvSpPr>
          <p:nvPr>
            <p:ph type="title" hasCustomPrompt="1"/>
          </p:nvPr>
        </p:nvSpPr>
        <p:spPr>
          <a:xfrm>
            <a:off x="892356"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12" name="Text Placeholder 3">
            <a:extLst>
              <a:ext uri="{FF2B5EF4-FFF2-40B4-BE49-F238E27FC236}">
                <a16:creationId xmlns:a16="http://schemas.microsoft.com/office/drawing/2014/main" id="{127C39D3-301E-F547-806F-AA9106198267}"/>
              </a:ext>
            </a:extLst>
          </p:cNvPr>
          <p:cNvSpPr>
            <a:spLocks noGrp="1"/>
          </p:cNvSpPr>
          <p:nvPr>
            <p:ph type="body" sz="quarter" idx="15" hasCustomPrompt="1"/>
          </p:nvPr>
        </p:nvSpPr>
        <p:spPr>
          <a:xfrm>
            <a:off x="892356" y="1839911"/>
            <a:ext cx="4489450" cy="3998413"/>
          </a:xfrm>
          <a:prstGeom prst="rect">
            <a:avLst/>
          </a:prstGeom>
        </p:spPr>
        <p:txBody>
          <a:bodyPr/>
          <a:lstStyle>
            <a:lvl1pPr marL="0" indent="0">
              <a:lnSpc>
                <a:spcPct val="150000"/>
              </a:lnSpc>
              <a:buNone/>
              <a:defRPr sz="14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3" name="Text Placeholder 3">
            <a:extLst>
              <a:ext uri="{FF2B5EF4-FFF2-40B4-BE49-F238E27FC236}">
                <a16:creationId xmlns:a16="http://schemas.microsoft.com/office/drawing/2014/main" id="{19120208-B026-B04C-8F38-C9C36021E637}"/>
              </a:ext>
            </a:extLst>
          </p:cNvPr>
          <p:cNvSpPr>
            <a:spLocks noGrp="1"/>
          </p:cNvSpPr>
          <p:nvPr>
            <p:ph type="body" sz="quarter" idx="16" hasCustomPrompt="1"/>
          </p:nvPr>
        </p:nvSpPr>
        <p:spPr>
          <a:xfrm>
            <a:off x="6096000" y="1839911"/>
            <a:ext cx="4489450" cy="3998413"/>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cxnSp>
        <p:nvCxnSpPr>
          <p:cNvPr id="8" name="Straight Connector 7">
            <a:extLst>
              <a:ext uri="{FF2B5EF4-FFF2-40B4-BE49-F238E27FC236}">
                <a16:creationId xmlns:a16="http://schemas.microsoft.com/office/drawing/2014/main" id="{A786A61E-C10B-DE4F-8C5F-DF131A1B4465}"/>
              </a:ext>
            </a:extLst>
          </p:cNvPr>
          <p:cNvCxnSpPr>
            <a:cxnSpLocks/>
          </p:cNvCxnSpPr>
          <p:nvPr userDrawn="1"/>
        </p:nvCxnSpPr>
        <p:spPr>
          <a:xfrm>
            <a:off x="0" y="6430399"/>
            <a:ext cx="11771586" cy="29284"/>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EA2E4EE-CBC1-6B47-91C2-C9FF6F504F09}"/>
              </a:ext>
            </a:extLst>
          </p:cNvPr>
          <p:cNvSpPr txBox="1"/>
          <p:nvPr userDrawn="1"/>
        </p:nvSpPr>
        <p:spPr>
          <a:xfrm>
            <a:off x="11168618" y="6544702"/>
            <a:ext cx="457200" cy="184666"/>
          </a:xfrm>
          <a:prstGeom prst="rect">
            <a:avLst/>
          </a:prstGeom>
          <a:noFill/>
        </p:spPr>
        <p:txBody>
          <a:bodyPr wrap="square" lIns="0" tIns="0" rIns="0" bIns="0" rtlCol="0">
            <a:spAutoFit/>
          </a:bodyPr>
          <a:lstStyle/>
          <a:p>
            <a:pPr algn="r"/>
            <a:fld id="{03118E43-EB06-F042-8542-7D615EF76FB7}" type="slidenum">
              <a:rPr lang="en-US" sz="1200" b="1" i="0" smtClean="0">
                <a:solidFill>
                  <a:schemeClr val="accent1"/>
                </a:solidFill>
                <a:latin typeface="Georgia" panose="02040502050405020303" pitchFamily="18" charset="0"/>
              </a:rPr>
              <a:pPr algn="r"/>
              <a:t>‹#›</a:t>
            </a:fld>
            <a:endParaRPr lang="en-US" sz="1200" b="1" i="0">
              <a:solidFill>
                <a:schemeClr val="accent1"/>
              </a:solidFill>
              <a:latin typeface="Georgia" panose="02040502050405020303" pitchFamily="18" charset="0"/>
            </a:endParaRPr>
          </a:p>
        </p:txBody>
      </p:sp>
      <p:sp>
        <p:nvSpPr>
          <p:cNvPr id="14" name="TextBox 13">
            <a:extLst>
              <a:ext uri="{FF2B5EF4-FFF2-40B4-BE49-F238E27FC236}">
                <a16:creationId xmlns:a16="http://schemas.microsoft.com/office/drawing/2014/main" id="{40F55086-1597-7D41-A9D1-9980DB2E4BDF}"/>
              </a:ext>
            </a:extLst>
          </p:cNvPr>
          <p:cNvSpPr txBox="1"/>
          <p:nvPr userDrawn="1"/>
        </p:nvSpPr>
        <p:spPr>
          <a:xfrm>
            <a:off x="653018" y="6544702"/>
            <a:ext cx="2942895" cy="169277"/>
          </a:xfrm>
          <a:prstGeom prst="rect">
            <a:avLst/>
          </a:prstGeom>
          <a:noFill/>
        </p:spPr>
        <p:txBody>
          <a:bodyPr wrap="square" lIns="0" tIns="0" rIns="0" bIns="0" rtlCol="0">
            <a:spAutoFit/>
          </a:bodyPr>
          <a:lstStyle/>
          <a:p>
            <a:pPr algn="l"/>
            <a:r>
              <a:rPr lang="en-US" sz="1100" b="1" i="0">
                <a:solidFill>
                  <a:schemeClr val="bg1">
                    <a:lumMod val="65000"/>
                  </a:schemeClr>
                </a:solidFill>
                <a:latin typeface="Arial" panose="020B0604020202020204" pitchFamily="34" charset="0"/>
                <a:cs typeface="Arial" panose="020B0604020202020204" pitchFamily="34" charset="0"/>
              </a:rPr>
              <a:t>COTA</a:t>
            </a:r>
            <a:r>
              <a:rPr lang="en-US" sz="1100" b="0" i="0">
                <a:solidFill>
                  <a:schemeClr val="bg1">
                    <a:lumMod val="65000"/>
                  </a:schemeClr>
                </a:solidFill>
                <a:latin typeface="Arial" panose="020B0604020202020204" pitchFamily="34" charset="0"/>
                <a:cs typeface="Arial" panose="020B0604020202020204" pitchFamily="34" charset="0"/>
              </a:rPr>
              <a:t>   |   MOVING EVERY LIFE </a:t>
            </a:r>
            <a:r>
              <a:rPr lang="en-US" sz="1100" b="1" i="1">
                <a:solidFill>
                  <a:schemeClr val="bg1">
                    <a:lumMod val="65000"/>
                  </a:schemeClr>
                </a:solidFill>
                <a:latin typeface="Georgia" panose="02040502050405020303" pitchFamily="18" charset="0"/>
                <a:cs typeface="Arial" panose="020B0604020202020204" pitchFamily="34" charset="0"/>
              </a:rPr>
              <a:t>forward</a:t>
            </a:r>
          </a:p>
        </p:txBody>
      </p:sp>
    </p:spTree>
    <p:extLst>
      <p:ext uri="{BB962C8B-B14F-4D97-AF65-F5344CB8AC3E}">
        <p14:creationId xmlns:p14="http://schemas.microsoft.com/office/powerpoint/2010/main" val="2774960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stimonial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C65A94A-53DB-DE46-BF48-6C53FD651390}"/>
              </a:ext>
            </a:extLst>
          </p:cNvPr>
          <p:cNvSpPr>
            <a:spLocks noGrp="1"/>
          </p:cNvSpPr>
          <p:nvPr>
            <p:ph type="body" sz="quarter" idx="10" hasCustomPrompt="1"/>
          </p:nvPr>
        </p:nvSpPr>
        <p:spPr>
          <a:xfrm>
            <a:off x="1401773" y="1645693"/>
            <a:ext cx="4207933" cy="454040"/>
          </a:xfrm>
          <a:prstGeom prst="rect">
            <a:avLst/>
          </a:prstGeom>
        </p:spPr>
        <p:txBody>
          <a:bodyPr vert="horz" wrap="square" lIns="0" tIns="0" rIns="0" bIns="0" anchor="t"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SUBHEAD GOES HERE:</a:t>
            </a:r>
          </a:p>
        </p:txBody>
      </p:sp>
      <p:sp>
        <p:nvSpPr>
          <p:cNvPr id="4" name="Text Placeholder 3">
            <a:extLst>
              <a:ext uri="{FF2B5EF4-FFF2-40B4-BE49-F238E27FC236}">
                <a16:creationId xmlns:a16="http://schemas.microsoft.com/office/drawing/2014/main" id="{8668A7DB-DBF0-2743-88EA-3C70BB9E3C78}"/>
              </a:ext>
            </a:extLst>
          </p:cNvPr>
          <p:cNvSpPr>
            <a:spLocks noGrp="1"/>
          </p:cNvSpPr>
          <p:nvPr>
            <p:ph type="body" sz="quarter" idx="11" hasCustomPrompt="1"/>
          </p:nvPr>
        </p:nvSpPr>
        <p:spPr>
          <a:xfrm>
            <a:off x="1300175" y="2258083"/>
            <a:ext cx="9266226" cy="2771119"/>
          </a:xfrm>
          <a:prstGeom prst="rect">
            <a:avLst/>
          </a:prstGeom>
        </p:spPr>
        <p:txBody>
          <a:bodyPr/>
          <a:lstStyle>
            <a:lvl1pPr marL="0" indent="0">
              <a:buNone/>
              <a:defRPr sz="6000">
                <a:solidFill>
                  <a:schemeClr val="accent1"/>
                </a:solidFill>
                <a:latin typeface="Arial" panose="020B0604020202020204" pitchFamily="34" charset="0"/>
                <a:cs typeface="Arial" panose="020B0604020202020204" pitchFamily="34" charset="0"/>
              </a:defRPr>
            </a:lvl1pPr>
          </a:lstStyle>
          <a:p>
            <a:pPr lvl="0"/>
            <a:r>
              <a:rPr lang="en-US"/>
              <a:t>Large testimonial, statistic or impactful statement copy right goes here.</a:t>
            </a:r>
          </a:p>
        </p:txBody>
      </p:sp>
      <p:cxnSp>
        <p:nvCxnSpPr>
          <p:cNvPr id="6" name="Straight Connector 5">
            <a:extLst>
              <a:ext uri="{FF2B5EF4-FFF2-40B4-BE49-F238E27FC236}">
                <a16:creationId xmlns:a16="http://schemas.microsoft.com/office/drawing/2014/main" id="{1213FD01-A7FA-6846-BA22-66A0C8369355}"/>
              </a:ext>
            </a:extLst>
          </p:cNvPr>
          <p:cNvCxnSpPr>
            <a:cxnSpLocks/>
          </p:cNvCxnSpPr>
          <p:nvPr userDrawn="1"/>
        </p:nvCxnSpPr>
        <p:spPr>
          <a:xfrm>
            <a:off x="0" y="6430399"/>
            <a:ext cx="11771586" cy="29284"/>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460B0C3-9F4D-B444-A490-51F6BD34768C}"/>
              </a:ext>
            </a:extLst>
          </p:cNvPr>
          <p:cNvSpPr txBox="1"/>
          <p:nvPr userDrawn="1"/>
        </p:nvSpPr>
        <p:spPr>
          <a:xfrm>
            <a:off x="11168618" y="6544702"/>
            <a:ext cx="457200" cy="184666"/>
          </a:xfrm>
          <a:prstGeom prst="rect">
            <a:avLst/>
          </a:prstGeom>
          <a:noFill/>
        </p:spPr>
        <p:txBody>
          <a:bodyPr wrap="square" lIns="0" tIns="0" rIns="0" bIns="0" rtlCol="0">
            <a:spAutoFit/>
          </a:bodyPr>
          <a:lstStyle/>
          <a:p>
            <a:pPr algn="r"/>
            <a:fld id="{03118E43-EB06-F042-8542-7D615EF76FB7}" type="slidenum">
              <a:rPr lang="en-US" sz="1200" b="1" i="0" smtClean="0">
                <a:solidFill>
                  <a:schemeClr val="accent1"/>
                </a:solidFill>
                <a:latin typeface="Georgia" panose="02040502050405020303" pitchFamily="18" charset="0"/>
              </a:rPr>
              <a:pPr algn="r"/>
              <a:t>‹#›</a:t>
            </a:fld>
            <a:endParaRPr lang="en-US" sz="1200" b="1" i="0">
              <a:solidFill>
                <a:schemeClr val="accent1"/>
              </a:solidFill>
              <a:latin typeface="Georgia" panose="02040502050405020303" pitchFamily="18" charset="0"/>
            </a:endParaRPr>
          </a:p>
        </p:txBody>
      </p:sp>
      <p:sp>
        <p:nvSpPr>
          <p:cNvPr id="11" name="TextBox 10">
            <a:extLst>
              <a:ext uri="{FF2B5EF4-FFF2-40B4-BE49-F238E27FC236}">
                <a16:creationId xmlns:a16="http://schemas.microsoft.com/office/drawing/2014/main" id="{34947133-53C0-254D-922A-8113C8378E99}"/>
              </a:ext>
            </a:extLst>
          </p:cNvPr>
          <p:cNvSpPr txBox="1"/>
          <p:nvPr userDrawn="1"/>
        </p:nvSpPr>
        <p:spPr>
          <a:xfrm>
            <a:off x="653018" y="6544702"/>
            <a:ext cx="2942895" cy="169277"/>
          </a:xfrm>
          <a:prstGeom prst="rect">
            <a:avLst/>
          </a:prstGeom>
          <a:noFill/>
        </p:spPr>
        <p:txBody>
          <a:bodyPr wrap="square" lIns="0" tIns="0" rIns="0" bIns="0" rtlCol="0">
            <a:spAutoFit/>
          </a:bodyPr>
          <a:lstStyle/>
          <a:p>
            <a:pPr algn="l"/>
            <a:r>
              <a:rPr lang="en-US" sz="1100" b="1" i="0">
                <a:solidFill>
                  <a:schemeClr val="bg1">
                    <a:lumMod val="65000"/>
                  </a:schemeClr>
                </a:solidFill>
                <a:latin typeface="Arial" panose="020B0604020202020204" pitchFamily="34" charset="0"/>
                <a:cs typeface="Arial" panose="020B0604020202020204" pitchFamily="34" charset="0"/>
              </a:rPr>
              <a:t>COTA</a:t>
            </a:r>
            <a:r>
              <a:rPr lang="en-US" sz="1100" b="0" i="0">
                <a:solidFill>
                  <a:schemeClr val="bg1">
                    <a:lumMod val="65000"/>
                  </a:schemeClr>
                </a:solidFill>
                <a:latin typeface="Arial" panose="020B0604020202020204" pitchFamily="34" charset="0"/>
                <a:cs typeface="Arial" panose="020B0604020202020204" pitchFamily="34" charset="0"/>
              </a:rPr>
              <a:t>   |   MOVING EVERY LIFE </a:t>
            </a:r>
            <a:r>
              <a:rPr lang="en-US" sz="1100" b="1" i="1">
                <a:solidFill>
                  <a:schemeClr val="bg1">
                    <a:lumMod val="65000"/>
                  </a:schemeClr>
                </a:solidFill>
                <a:latin typeface="Georgia" panose="02040502050405020303" pitchFamily="18" charset="0"/>
                <a:cs typeface="Arial" panose="020B0604020202020204" pitchFamily="34" charset="0"/>
              </a:rPr>
              <a:t>forward</a:t>
            </a:r>
          </a:p>
        </p:txBody>
      </p:sp>
    </p:spTree>
    <p:extLst>
      <p:ext uri="{BB962C8B-B14F-4D97-AF65-F5344CB8AC3E}">
        <p14:creationId xmlns:p14="http://schemas.microsoft.com/office/powerpoint/2010/main" val="2961216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584118"/>
      </p:ext>
    </p:extLst>
  </p:cSld>
  <p:clrMap bg1="lt1" tx1="dk1" bg2="lt2" tx2="dk2" accent1="accent1" accent2="accent2" accent3="accent3" accent4="accent4" accent5="accent5" accent6="accent6" hlink="hlink" folHlink="folHlink"/>
  <p:sldLayoutIdLst>
    <p:sldLayoutId id="2147483662" r:id="rId1"/>
    <p:sldLayoutId id="2147483702" r:id="rId2"/>
    <p:sldLayoutId id="2147483701" r:id="rId3"/>
    <p:sldLayoutId id="2147483704" r:id="rId4"/>
    <p:sldLayoutId id="2147483703" r:id="rId5"/>
    <p:sldLayoutId id="2147483689" r:id="rId6"/>
    <p:sldLayoutId id="2147483700" r:id="rId7"/>
    <p:sldLayoutId id="2147483650" r:id="rId8"/>
    <p:sldLayoutId id="2147483690" r:id="rId9"/>
    <p:sldLayoutId id="2147483686" r:id="rId10"/>
    <p:sldLayoutId id="2147483698" r:id="rId11"/>
    <p:sldLayoutId id="2147483688" r:id="rId12"/>
    <p:sldLayoutId id="2147483705" r:id="rId13"/>
    <p:sldLayoutId id="2147483706" r:id="rId14"/>
    <p:sldLayoutId id="2147483707" r:id="rId15"/>
    <p:sldLayoutId id="2147483708" r:id="rId16"/>
  </p:sldLayoutIdLst>
  <p:txStyles>
    <p:title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18/10/relationships/comments" Target="../comments/modernComment_498_5AFAD7CE.xml"/><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microsoft.com/office/2018/10/relationships/comments" Target="../comments/modernComment_54D_59F79DC0.xm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E1FA22B9-D2D4-9E4A-8DA4-8254479A09C8}"/>
              </a:ext>
            </a:extLst>
          </p:cNvPr>
          <p:cNvSpPr txBox="1">
            <a:spLocks/>
          </p:cNvSpPr>
          <p:nvPr/>
        </p:nvSpPr>
        <p:spPr>
          <a:xfrm>
            <a:off x="1043569" y="1747957"/>
            <a:ext cx="4913590" cy="3106228"/>
          </a:xfrm>
          <a:prstGeom prst="rect">
            <a:avLst/>
          </a:prstGeom>
          <a:noFill/>
          <a:ln>
            <a:noFill/>
          </a:ln>
        </p:spPr>
        <p:txBody>
          <a:bodyPr spcFirstLastPara="1" wrap="square" lIns="0" tIns="0" rIns="0" bIns="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l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pPr>
              <a:lnSpc>
                <a:spcPct val="100000"/>
              </a:lnSpc>
            </a:pPr>
            <a:r>
              <a:rPr lang="en-US" sz="4800" b="0" spc="300">
                <a:solidFill>
                  <a:schemeClr val="accent2"/>
                </a:solidFill>
                <a:latin typeface="Arial" panose="020B0604020202020204" pitchFamily="34" charset="0"/>
              </a:rPr>
              <a:t>THIS MEETING WILL START SHORTLY.</a:t>
            </a:r>
          </a:p>
        </p:txBody>
      </p:sp>
      <p:sp>
        <p:nvSpPr>
          <p:cNvPr id="4" name="Title 1">
            <a:extLst>
              <a:ext uri="{FF2B5EF4-FFF2-40B4-BE49-F238E27FC236}">
                <a16:creationId xmlns:a16="http://schemas.microsoft.com/office/drawing/2014/main" id="{3393826D-3EEA-C846-B0D1-055E89AE1004}"/>
              </a:ext>
            </a:extLst>
          </p:cNvPr>
          <p:cNvSpPr txBox="1">
            <a:spLocks/>
          </p:cNvSpPr>
          <p:nvPr/>
        </p:nvSpPr>
        <p:spPr>
          <a:xfrm>
            <a:off x="1043569" y="932059"/>
            <a:ext cx="3572969" cy="351308"/>
          </a:xfrm>
          <a:prstGeom prst="rect">
            <a:avLst/>
          </a:prstGeom>
        </p:spPr>
        <p:txBody>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pPr>
              <a:lnSpc>
                <a:spcPct val="100000"/>
              </a:lnSpc>
            </a:pPr>
            <a:r>
              <a:rPr lang="en-US" sz="6000" b="0" i="1">
                <a:solidFill>
                  <a:schemeClr val="accent1"/>
                </a:solidFill>
                <a:latin typeface="Georgia" panose="02040502050405020303" pitchFamily="18" charset="0"/>
              </a:rPr>
              <a:t>welcome!</a:t>
            </a:r>
          </a:p>
        </p:txBody>
      </p:sp>
      <p:pic>
        <p:nvPicPr>
          <p:cNvPr id="8" name="Picture 7">
            <a:extLst>
              <a:ext uri="{FF2B5EF4-FFF2-40B4-BE49-F238E27FC236}">
                <a16:creationId xmlns:a16="http://schemas.microsoft.com/office/drawing/2014/main" id="{098E1199-18DD-E545-AF05-91F90178D3F8}"/>
              </a:ext>
            </a:extLst>
          </p:cNvPr>
          <p:cNvPicPr>
            <a:picLocks noChangeAspect="1"/>
          </p:cNvPicPr>
          <p:nvPr/>
        </p:nvPicPr>
        <p:blipFill rotWithShape="1">
          <a:blip r:embed="rId2"/>
          <a:srcRect l="1091" t="24939" r="-1091" b="19370"/>
          <a:stretch/>
        </p:blipFill>
        <p:spPr>
          <a:xfrm>
            <a:off x="9572626" y="4031582"/>
            <a:ext cx="2619379" cy="2188136"/>
          </a:xfrm>
          <a:prstGeom prst="rect">
            <a:avLst/>
          </a:prstGeom>
        </p:spPr>
      </p:pic>
      <p:pic>
        <p:nvPicPr>
          <p:cNvPr id="9" name="Picture 8">
            <a:extLst>
              <a:ext uri="{FF2B5EF4-FFF2-40B4-BE49-F238E27FC236}">
                <a16:creationId xmlns:a16="http://schemas.microsoft.com/office/drawing/2014/main" id="{49862910-09B1-9143-BB34-5614C0331F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37"/>
          <a:stretch/>
        </p:blipFill>
        <p:spPr>
          <a:xfrm>
            <a:off x="6329363" y="4014788"/>
            <a:ext cx="3070547" cy="2200274"/>
          </a:xfrm>
          <a:prstGeom prst="rect">
            <a:avLst/>
          </a:prstGeom>
        </p:spPr>
      </p:pic>
      <p:pic>
        <p:nvPicPr>
          <p:cNvPr id="11" name="Picture 10">
            <a:extLst>
              <a:ext uri="{FF2B5EF4-FFF2-40B4-BE49-F238E27FC236}">
                <a16:creationId xmlns:a16="http://schemas.microsoft.com/office/drawing/2014/main" id="{EB0E69F4-36EC-DA4E-92AA-11F153044E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6" b="17667"/>
          <a:stretch/>
        </p:blipFill>
        <p:spPr>
          <a:xfrm>
            <a:off x="8929688" y="2017043"/>
            <a:ext cx="3262312" cy="1797718"/>
          </a:xfrm>
          <a:prstGeom prst="rect">
            <a:avLst/>
          </a:prstGeom>
        </p:spPr>
      </p:pic>
      <p:pic>
        <p:nvPicPr>
          <p:cNvPr id="12" name="Picture 11">
            <a:extLst>
              <a:ext uri="{FF2B5EF4-FFF2-40B4-BE49-F238E27FC236}">
                <a16:creationId xmlns:a16="http://schemas.microsoft.com/office/drawing/2014/main" id="{C36221D1-3E3B-9A41-B9B1-2CA0E583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05" r="787" b="788"/>
          <a:stretch/>
        </p:blipFill>
        <p:spPr>
          <a:xfrm>
            <a:off x="6329363" y="2017042"/>
            <a:ext cx="2396384" cy="1797719"/>
          </a:xfrm>
          <a:prstGeom prst="rect">
            <a:avLst/>
          </a:prstGeom>
        </p:spPr>
      </p:pic>
      <p:pic>
        <p:nvPicPr>
          <p:cNvPr id="13" name="Picture 12">
            <a:extLst>
              <a:ext uri="{FF2B5EF4-FFF2-40B4-BE49-F238E27FC236}">
                <a16:creationId xmlns:a16="http://schemas.microsoft.com/office/drawing/2014/main" id="{CBF13B6F-4DCA-944E-BADA-8E098220D1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528" t="10759" r="6284" b="9605"/>
          <a:stretch/>
        </p:blipFill>
        <p:spPr>
          <a:xfrm>
            <a:off x="9881419" y="2505"/>
            <a:ext cx="2310580" cy="1797718"/>
          </a:xfrm>
          <a:prstGeom prst="rect">
            <a:avLst/>
          </a:prstGeom>
        </p:spPr>
      </p:pic>
      <p:pic>
        <p:nvPicPr>
          <p:cNvPr id="14" name="Picture 13">
            <a:extLst>
              <a:ext uri="{FF2B5EF4-FFF2-40B4-BE49-F238E27FC236}">
                <a16:creationId xmlns:a16="http://schemas.microsoft.com/office/drawing/2014/main" id="{BC88F86C-E303-F847-8A78-C642CBE25C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56" t="21232" r="10011" b="8478"/>
          <a:stretch/>
        </p:blipFill>
        <p:spPr>
          <a:xfrm>
            <a:off x="6329362" y="2504"/>
            <a:ext cx="3360327" cy="1797719"/>
          </a:xfrm>
          <a:prstGeom prst="rect">
            <a:avLst/>
          </a:prstGeom>
        </p:spPr>
      </p:pic>
      <p:sp>
        <p:nvSpPr>
          <p:cNvPr id="15" name="Rectangle 14">
            <a:extLst>
              <a:ext uri="{FF2B5EF4-FFF2-40B4-BE49-F238E27FC236}">
                <a16:creationId xmlns:a16="http://schemas.microsoft.com/office/drawing/2014/main" id="{5C7415BC-D9E9-F041-A665-89848C23E844}"/>
              </a:ext>
            </a:extLst>
          </p:cNvPr>
          <p:cNvSpPr/>
          <p:nvPr/>
        </p:nvSpPr>
        <p:spPr>
          <a:xfrm>
            <a:off x="6329363" y="0"/>
            <a:ext cx="808856" cy="1800223"/>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DD9267-0B68-794E-A057-80DDD23D6D6E}"/>
              </a:ext>
            </a:extLst>
          </p:cNvPr>
          <p:cNvSpPr/>
          <p:nvPr/>
        </p:nvSpPr>
        <p:spPr>
          <a:xfrm>
            <a:off x="9577388" y="4041106"/>
            <a:ext cx="519111" cy="2183481"/>
          </a:xfrm>
          <a:prstGeom prst="rect">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845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AAAD-0ADA-F39D-E332-03A845BBEB0D}"/>
              </a:ext>
            </a:extLst>
          </p:cNvPr>
          <p:cNvSpPr>
            <a:spLocks noGrp="1"/>
          </p:cNvSpPr>
          <p:nvPr>
            <p:ph type="title"/>
          </p:nvPr>
        </p:nvSpPr>
        <p:spPr>
          <a:xfrm>
            <a:off x="732138" y="245658"/>
            <a:ext cx="10515600" cy="651156"/>
          </a:xfrm>
        </p:spPr>
        <p:txBody>
          <a:bodyPr lIns="91440" tIns="45720" rIns="91440" bIns="45720" anchor="t"/>
          <a:lstStyle/>
          <a:p>
            <a:pPr>
              <a:tabLst>
                <a:tab pos="631825" algn="l"/>
              </a:tabLst>
            </a:pPr>
            <a:r>
              <a:rPr lang="en-US">
                <a:latin typeface="Arial"/>
                <a:cs typeface="Arial"/>
              </a:rPr>
              <a:t>Schedule Adjustments</a:t>
            </a:r>
            <a:br>
              <a:rPr lang="en-US">
                <a:latin typeface="Arial"/>
                <a:cs typeface="Arial"/>
              </a:rPr>
            </a:br>
            <a:endParaRPr lang="en-US" err="1"/>
          </a:p>
        </p:txBody>
      </p:sp>
      <p:sp>
        <p:nvSpPr>
          <p:cNvPr id="5" name="Rectangle 4">
            <a:extLst>
              <a:ext uri="{FF2B5EF4-FFF2-40B4-BE49-F238E27FC236}">
                <a16:creationId xmlns:a16="http://schemas.microsoft.com/office/drawing/2014/main" id="{F1716EFC-4443-B322-8D30-71841DDC99F1}"/>
              </a:ext>
            </a:extLst>
          </p:cNvPr>
          <p:cNvSpPr/>
          <p:nvPr/>
        </p:nvSpPr>
        <p:spPr>
          <a:xfrm>
            <a:off x="732138" y="5906918"/>
            <a:ext cx="2640466" cy="292388"/>
          </a:xfrm>
          <a:prstGeom prst="rect">
            <a:avLst/>
          </a:prstGeom>
        </p:spPr>
        <p:txBody>
          <a:bodyPr wrap="non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a:solidFill>
                  <a:schemeClr val="accent2"/>
                </a:solidFill>
                <a:latin typeface="Arial"/>
                <a:cs typeface="Arial"/>
              </a:rPr>
              <a:t>Key: </a:t>
            </a:r>
            <a:r>
              <a:rPr lang="en-US" sz="1300">
                <a:latin typeface="Arial"/>
                <a:cs typeface="Arial"/>
              </a:rPr>
              <a:t>rationale</a:t>
            </a:r>
            <a:r>
              <a:rPr lang="en-US" sz="1300" b="1">
                <a:solidFill>
                  <a:schemeClr val="accent2"/>
                </a:solidFill>
                <a:latin typeface="Arial"/>
                <a:cs typeface="Arial"/>
              </a:rPr>
              <a:t> </a:t>
            </a:r>
            <a:r>
              <a:rPr lang="en-US" sz="1300" b="1">
                <a:latin typeface="Arial"/>
                <a:cs typeface="Arial"/>
              </a:rPr>
              <a:t>/</a:t>
            </a:r>
            <a:r>
              <a:rPr lang="en-US" sz="1300" b="1">
                <a:solidFill>
                  <a:schemeClr val="accent2"/>
                </a:solidFill>
                <a:latin typeface="Arial"/>
                <a:cs typeface="Arial"/>
              </a:rPr>
              <a:t> public feedback</a:t>
            </a:r>
          </a:p>
        </p:txBody>
      </p:sp>
      <p:sp>
        <p:nvSpPr>
          <p:cNvPr id="6" name="TextBox 5">
            <a:extLst>
              <a:ext uri="{FF2B5EF4-FFF2-40B4-BE49-F238E27FC236}">
                <a16:creationId xmlns:a16="http://schemas.microsoft.com/office/drawing/2014/main" id="{C5F5C8C7-DF5F-455A-BFDE-315B785824CD}"/>
              </a:ext>
            </a:extLst>
          </p:cNvPr>
          <p:cNvSpPr txBox="1"/>
          <p:nvPr/>
        </p:nvSpPr>
        <p:spPr>
          <a:xfrm>
            <a:off x="842682" y="1111005"/>
            <a:ext cx="87047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0000"/>
                </a:solidFill>
                <a:latin typeface="Calibri"/>
                <a:cs typeface="Calibri"/>
              </a:rPr>
              <a:t>The following changes are not dependent on workforce resources increasing.</a:t>
            </a:r>
          </a:p>
        </p:txBody>
      </p:sp>
      <p:graphicFrame>
        <p:nvGraphicFramePr>
          <p:cNvPr id="7" name="Table 6">
            <a:extLst>
              <a:ext uri="{FF2B5EF4-FFF2-40B4-BE49-F238E27FC236}">
                <a16:creationId xmlns:a16="http://schemas.microsoft.com/office/drawing/2014/main" id="{831E63BC-907F-286C-3249-4412A8763B22}"/>
              </a:ext>
            </a:extLst>
          </p:cNvPr>
          <p:cNvGraphicFramePr>
            <a:graphicFrameLocks noGrp="1"/>
          </p:cNvGraphicFramePr>
          <p:nvPr>
            <p:extLst>
              <p:ext uri="{D42A27DB-BD31-4B8C-83A1-F6EECF244321}">
                <p14:modId xmlns:p14="http://schemas.microsoft.com/office/powerpoint/2010/main" val="3240888843"/>
              </p:ext>
            </p:extLst>
          </p:nvPr>
        </p:nvGraphicFramePr>
        <p:xfrm>
          <a:off x="852018" y="1625696"/>
          <a:ext cx="10497024" cy="4134711"/>
        </p:xfrm>
        <a:graphic>
          <a:graphicData uri="http://schemas.openxmlformats.org/drawingml/2006/table">
            <a:tbl>
              <a:tblPr firstRow="1" bandRow="1">
                <a:tableStyleId>{21E4AEA4-8DFA-4A89-87EB-49C32662AFE0}</a:tableStyleId>
              </a:tblPr>
              <a:tblGrid>
                <a:gridCol w="3499008">
                  <a:extLst>
                    <a:ext uri="{9D8B030D-6E8A-4147-A177-3AD203B41FA5}">
                      <a16:colId xmlns:a16="http://schemas.microsoft.com/office/drawing/2014/main" val="3781645195"/>
                    </a:ext>
                  </a:extLst>
                </a:gridCol>
                <a:gridCol w="3499008">
                  <a:extLst>
                    <a:ext uri="{9D8B030D-6E8A-4147-A177-3AD203B41FA5}">
                      <a16:colId xmlns:a16="http://schemas.microsoft.com/office/drawing/2014/main" val="2492748559"/>
                    </a:ext>
                  </a:extLst>
                </a:gridCol>
                <a:gridCol w="3499008">
                  <a:extLst>
                    <a:ext uri="{9D8B030D-6E8A-4147-A177-3AD203B41FA5}">
                      <a16:colId xmlns:a16="http://schemas.microsoft.com/office/drawing/2014/main" val="2228386247"/>
                    </a:ext>
                  </a:extLst>
                </a:gridCol>
              </a:tblGrid>
              <a:tr h="755431">
                <a:tc>
                  <a:txBody>
                    <a:bodyPr/>
                    <a:lstStyle/>
                    <a:p>
                      <a:r>
                        <a:rPr lang="en-US" sz="1800" b="0">
                          <a:latin typeface="Arial"/>
                        </a:rPr>
                        <a:t>LINE</a:t>
                      </a:r>
                    </a:p>
                  </a:txBody>
                  <a:tcPr anchor="ctr"/>
                </a:tc>
                <a:tc>
                  <a:txBody>
                    <a:bodyPr/>
                    <a:lstStyle/>
                    <a:p>
                      <a:r>
                        <a:rPr lang="en-US" sz="1800" b="0">
                          <a:latin typeface="Arial"/>
                        </a:rPr>
                        <a:t>CHANGES</a:t>
                      </a:r>
                      <a:endParaRPr lang="en-US" sz="1400">
                        <a:latin typeface="Arial"/>
                      </a:endParaRPr>
                    </a:p>
                  </a:txBody>
                  <a:tcPr anchor="ctr"/>
                </a:tc>
                <a:tc>
                  <a:txBody>
                    <a:bodyPr/>
                    <a:lstStyle/>
                    <a:p>
                      <a:r>
                        <a:rPr lang="en-US" sz="1800" b="0">
                          <a:latin typeface="Arial"/>
                        </a:rPr>
                        <a:t>RATIONALE</a:t>
                      </a:r>
                    </a:p>
                  </a:txBody>
                  <a:tcPr anchor="ctr"/>
                </a:tc>
                <a:extLst>
                  <a:ext uri="{0D108BD9-81ED-4DB2-BD59-A6C34878D82A}">
                    <a16:rowId xmlns:a16="http://schemas.microsoft.com/office/drawing/2014/main" val="870942189"/>
                  </a:ext>
                </a:extLst>
              </a:tr>
              <a:tr h="1888434">
                <a:tc>
                  <a:txBody>
                    <a:bodyPr/>
                    <a:lstStyle/>
                    <a:p>
                      <a:pPr>
                        <a:lnSpc>
                          <a:spcPct val="150000"/>
                        </a:lnSpc>
                      </a:pPr>
                      <a:r>
                        <a:rPr lang="en-US" sz="1400" b="1" i="1">
                          <a:solidFill>
                            <a:srgbClr val="011F5C"/>
                          </a:solidFill>
                          <a:latin typeface="Georgia"/>
                        </a:rPr>
                        <a:t>1 </a:t>
                      </a:r>
                      <a:r>
                        <a:rPr lang="en-US" sz="1400" b="0" i="0" u="none" strike="noStrike" noProof="0">
                          <a:solidFill>
                            <a:schemeClr val="tx1"/>
                          </a:solidFill>
                          <a:latin typeface="Arial"/>
                        </a:rPr>
                        <a:t>Kenny/Livingston, </a:t>
                      </a:r>
                      <a:endParaRPr lang="en-US" sz="1400">
                        <a:latin typeface="Arial"/>
                      </a:endParaRPr>
                    </a:p>
                    <a:p>
                      <a:pPr lvl="0">
                        <a:lnSpc>
                          <a:spcPct val="150000"/>
                        </a:lnSpc>
                        <a:buNone/>
                      </a:pPr>
                      <a:r>
                        <a:rPr lang="en-US" sz="1400" b="1" i="1" u="none" strike="noStrike" noProof="0">
                          <a:solidFill>
                            <a:srgbClr val="011F5C"/>
                          </a:solidFill>
                          <a:latin typeface="Georgia"/>
                        </a:rPr>
                        <a:t>2 </a:t>
                      </a:r>
                      <a:r>
                        <a:rPr lang="en-US" sz="1400" b="0" i="0" u="none" strike="noStrike" noProof="0">
                          <a:solidFill>
                            <a:schemeClr val="tx1"/>
                          </a:solidFill>
                          <a:latin typeface="Arial"/>
                        </a:rPr>
                        <a:t>E Main/ N High, </a:t>
                      </a:r>
                      <a:endParaRPr lang="en-US" sz="1400">
                        <a:latin typeface="Arial"/>
                      </a:endParaRPr>
                    </a:p>
                    <a:p>
                      <a:pPr lvl="0">
                        <a:lnSpc>
                          <a:spcPct val="150000"/>
                        </a:lnSpc>
                        <a:buNone/>
                      </a:pPr>
                      <a:r>
                        <a:rPr lang="en-US" sz="1400" b="1" i="1" u="none" strike="noStrike" noProof="0">
                          <a:solidFill>
                            <a:srgbClr val="011F5C"/>
                          </a:solidFill>
                          <a:latin typeface="Georgia"/>
                        </a:rPr>
                        <a:t>3 </a:t>
                      </a:r>
                      <a:r>
                        <a:rPr lang="en-US" sz="1400" b="1" i="0" u="none" strike="noStrike" noProof="0">
                          <a:solidFill>
                            <a:srgbClr val="011F5C"/>
                          </a:solidFill>
                          <a:latin typeface="Arial"/>
                        </a:rPr>
                        <a:t> </a:t>
                      </a:r>
                      <a:r>
                        <a:rPr lang="en-US" sz="1400" b="0" i="0" u="none" strike="noStrike" noProof="0">
                          <a:solidFill>
                            <a:schemeClr val="tx1"/>
                          </a:solidFill>
                          <a:latin typeface="Arial"/>
                        </a:rPr>
                        <a:t>Northwest/Harrisburg, </a:t>
                      </a:r>
                      <a:endParaRPr lang="en-US" sz="1400">
                        <a:latin typeface="Arial"/>
                      </a:endParaRPr>
                    </a:p>
                    <a:p>
                      <a:pPr lvl="0">
                        <a:lnSpc>
                          <a:spcPct val="150000"/>
                        </a:lnSpc>
                        <a:buNone/>
                      </a:pPr>
                      <a:r>
                        <a:rPr lang="en-US" sz="1400" b="1" i="1" u="none" strike="noStrike" noProof="0">
                          <a:solidFill>
                            <a:srgbClr val="011F5C"/>
                          </a:solidFill>
                          <a:latin typeface="Georgia"/>
                        </a:rPr>
                        <a:t>5 </a:t>
                      </a:r>
                      <a:r>
                        <a:rPr lang="en-US" sz="1400" b="0" i="0" u="none" strike="noStrike" noProof="0">
                          <a:solidFill>
                            <a:schemeClr val="tx1"/>
                          </a:solidFill>
                          <a:latin typeface="Arial"/>
                        </a:rPr>
                        <a:t>W 5th Ave/Refugee, </a:t>
                      </a:r>
                    </a:p>
                    <a:p>
                      <a:pPr lvl="0">
                        <a:lnSpc>
                          <a:spcPct val="150000"/>
                        </a:lnSpc>
                        <a:buNone/>
                      </a:pPr>
                      <a:r>
                        <a:rPr lang="en-US" sz="1400" b="1" i="1" u="none" strike="noStrike" noProof="0">
                          <a:solidFill>
                            <a:srgbClr val="011F5C"/>
                          </a:solidFill>
                          <a:latin typeface="Georgia"/>
                        </a:rPr>
                        <a:t>8</a:t>
                      </a:r>
                      <a:r>
                        <a:rPr lang="en-US" sz="1400" b="0" i="1" u="none" strike="noStrike" noProof="0">
                          <a:solidFill>
                            <a:srgbClr val="011F5C"/>
                          </a:solidFill>
                          <a:latin typeface="Georgia"/>
                        </a:rPr>
                        <a:t> </a:t>
                      </a:r>
                      <a:r>
                        <a:rPr lang="en-US" sz="1400" b="0" i="0" u="none" strike="noStrike" noProof="0">
                          <a:solidFill>
                            <a:schemeClr val="tx1"/>
                          </a:solidFill>
                          <a:latin typeface="Arial"/>
                        </a:rPr>
                        <a:t>Karl/S High/Parsons,</a:t>
                      </a:r>
                    </a:p>
                    <a:p>
                      <a:pPr lvl="0">
                        <a:lnSpc>
                          <a:spcPct val="150000"/>
                        </a:lnSpc>
                        <a:buNone/>
                      </a:pPr>
                      <a:r>
                        <a:rPr lang="en-US" sz="1400" b="1" i="1" u="none" strike="noStrike" noProof="0">
                          <a:solidFill>
                            <a:srgbClr val="011F5C"/>
                          </a:solidFill>
                          <a:latin typeface="Georgia"/>
                        </a:rPr>
                        <a:t>10 </a:t>
                      </a:r>
                      <a:r>
                        <a:rPr lang="en-US" sz="1400" b="0" i="0" u="none" strike="noStrike" noProof="0">
                          <a:solidFill>
                            <a:schemeClr val="tx1"/>
                          </a:solidFill>
                          <a:latin typeface="Arial"/>
                        </a:rPr>
                        <a:t>E Broad/ W Broad,</a:t>
                      </a:r>
                    </a:p>
                    <a:p>
                      <a:pPr lvl="0">
                        <a:lnSpc>
                          <a:spcPct val="150000"/>
                        </a:lnSpc>
                        <a:buNone/>
                      </a:pPr>
                      <a:r>
                        <a:rPr lang="en-US" sz="1400" b="1" i="1" u="none" strike="noStrike" noProof="0">
                          <a:solidFill>
                            <a:srgbClr val="011F5C"/>
                          </a:solidFill>
                          <a:latin typeface="Georgia"/>
                        </a:rPr>
                        <a:t>11 </a:t>
                      </a:r>
                      <a:r>
                        <a:rPr lang="en-US" sz="1400" b="0" i="0" u="none" strike="noStrike" noProof="0">
                          <a:solidFill>
                            <a:schemeClr val="tx1"/>
                          </a:solidFill>
                          <a:latin typeface="Arial"/>
                        </a:rPr>
                        <a:t>Bryden/Maize,</a:t>
                      </a:r>
                    </a:p>
                    <a:p>
                      <a:pPr lvl="0">
                        <a:lnSpc>
                          <a:spcPct val="150000"/>
                        </a:lnSpc>
                        <a:buNone/>
                      </a:pPr>
                      <a:r>
                        <a:rPr lang="en-US" sz="1400" b="1" i="1" u="none" strike="noStrike" noProof="0">
                          <a:solidFill>
                            <a:srgbClr val="011F5C"/>
                          </a:solidFill>
                          <a:latin typeface="Georgia"/>
                        </a:rPr>
                        <a:t>32 </a:t>
                      </a:r>
                      <a:r>
                        <a:rPr lang="en-US" sz="1400" b="0" i="0" u="none" strike="noStrike" noProof="0">
                          <a:solidFill>
                            <a:schemeClr val="tx1"/>
                          </a:solidFill>
                          <a:latin typeface="Arial"/>
                        </a:rPr>
                        <a:t>N Broadway</a:t>
                      </a:r>
                      <a:endParaRPr lang="en-US"/>
                    </a:p>
                  </a:txBody>
                  <a:tcPr anchor="ctr"/>
                </a:tc>
                <a:tc>
                  <a:txBody>
                    <a:bodyPr/>
                    <a:lstStyle/>
                    <a:p>
                      <a:pPr lvl="0" algn="ctr">
                        <a:buNone/>
                      </a:pPr>
                      <a:r>
                        <a:rPr lang="en-US" sz="1600">
                          <a:latin typeface="Arial"/>
                        </a:rPr>
                        <a:t>Minor schedule adjustments on weekdays</a:t>
                      </a:r>
                    </a:p>
                  </a:txBody>
                  <a:tcPr anchor="ctr"/>
                </a:tc>
                <a:tc>
                  <a:txBody>
                    <a:bodyPr/>
                    <a:lstStyle/>
                    <a:p>
                      <a:pPr algn="ctr"/>
                      <a:r>
                        <a:rPr lang="en-US" sz="1600">
                          <a:latin typeface="Arial"/>
                        </a:rPr>
                        <a:t>Improve on-time performance</a:t>
                      </a:r>
                    </a:p>
                  </a:txBody>
                  <a:tcPr anchor="ctr"/>
                </a:tc>
                <a:extLst>
                  <a:ext uri="{0D108BD9-81ED-4DB2-BD59-A6C34878D82A}">
                    <a16:rowId xmlns:a16="http://schemas.microsoft.com/office/drawing/2014/main" val="2789218054"/>
                  </a:ext>
                </a:extLst>
              </a:tr>
              <a:tr h="762000">
                <a:tc>
                  <a:txBody>
                    <a:bodyPr/>
                    <a:lstStyle/>
                    <a:p>
                      <a:pPr algn="l"/>
                      <a:r>
                        <a:rPr lang="en-US" sz="1400" b="1" i="1">
                          <a:solidFill>
                            <a:srgbClr val="011F5C"/>
                          </a:solidFill>
                          <a:latin typeface="Georgia"/>
                        </a:rPr>
                        <a:t>25 </a:t>
                      </a:r>
                      <a:r>
                        <a:rPr lang="en-US" sz="1400" b="0" i="0">
                          <a:solidFill>
                            <a:schemeClr val="tx1"/>
                          </a:solidFill>
                          <a:latin typeface="Arial"/>
                        </a:rPr>
                        <a:t>Brice &amp; </a:t>
                      </a:r>
                      <a:r>
                        <a:rPr lang="en-US" sz="1400" b="1" i="1" u="none" strike="noStrike" noProof="0">
                          <a:solidFill>
                            <a:srgbClr val="011F5C"/>
                          </a:solidFill>
                          <a:latin typeface="Georgia"/>
                        </a:rPr>
                        <a:t>33</a:t>
                      </a:r>
                      <a:r>
                        <a:rPr lang="en-US" sz="1400" b="0" i="0" u="none" strike="noStrike" noProof="0">
                          <a:solidFill>
                            <a:srgbClr val="000000"/>
                          </a:solidFill>
                          <a:latin typeface="Calibri"/>
                        </a:rPr>
                        <a:t>  </a:t>
                      </a:r>
                      <a:r>
                        <a:rPr lang="en-US" sz="1400" b="0" i="0" u="none" strike="noStrike" noProof="0">
                          <a:solidFill>
                            <a:srgbClr val="000000"/>
                          </a:solidFill>
                          <a:latin typeface="Arial"/>
                        </a:rPr>
                        <a:t>Henderson</a:t>
                      </a:r>
                      <a:endParaRPr lang="en-US" sz="1400" b="0" i="0">
                        <a:solidFill>
                          <a:schemeClr val="tx1"/>
                        </a:solidFill>
                        <a:latin typeface="Arial"/>
                      </a:endParaRPr>
                    </a:p>
                  </a:txBody>
                  <a:tcPr anchor="ctr"/>
                </a:tc>
                <a:tc>
                  <a:txBody>
                    <a:bodyPr/>
                    <a:lstStyle/>
                    <a:p>
                      <a:pPr algn="ctr"/>
                      <a:r>
                        <a:rPr lang="en-US" sz="1600">
                          <a:latin typeface="Arial"/>
                        </a:rPr>
                        <a:t>Minor schedule adjustments on all days</a:t>
                      </a:r>
                    </a:p>
                  </a:txBody>
                  <a:tcPr anchor="ctr"/>
                </a:tc>
                <a:tc>
                  <a:txBody>
                    <a:bodyPr/>
                    <a:lstStyle/>
                    <a:p>
                      <a:pPr algn="ctr"/>
                      <a:r>
                        <a:rPr lang="en-US" sz="1600">
                          <a:latin typeface="Arial"/>
                        </a:rPr>
                        <a:t>Improve on-time performance </a:t>
                      </a:r>
                    </a:p>
                  </a:txBody>
                  <a:tcPr anchor="ctr"/>
                </a:tc>
                <a:extLst>
                  <a:ext uri="{0D108BD9-81ED-4DB2-BD59-A6C34878D82A}">
                    <a16:rowId xmlns:a16="http://schemas.microsoft.com/office/drawing/2014/main" val="1338296549"/>
                  </a:ext>
                </a:extLst>
              </a:tr>
            </a:tbl>
          </a:graphicData>
        </a:graphic>
      </p:graphicFrame>
    </p:spTree>
    <p:extLst>
      <p:ext uri="{BB962C8B-B14F-4D97-AF65-F5344CB8AC3E}">
        <p14:creationId xmlns:p14="http://schemas.microsoft.com/office/powerpoint/2010/main" val="2352642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C0622D38-1593-6500-B53D-4A918B27A98A}"/>
              </a:ext>
            </a:extLst>
          </p:cNvPr>
          <p:cNvSpPr>
            <a:spLocks noGrp="1"/>
          </p:cNvSpPr>
          <p:nvPr>
            <p:ph type="title"/>
          </p:nvPr>
        </p:nvSpPr>
        <p:spPr>
          <a:xfrm>
            <a:off x="6497328" y="529164"/>
            <a:ext cx="5083169" cy="737967"/>
          </a:xfrm>
        </p:spPr>
        <p:txBody>
          <a:bodyPr lIns="91440" tIns="45720" rIns="91440" bIns="45720" anchor="t"/>
          <a:lstStyle/>
          <a:p>
            <a:r>
              <a:rPr lang="en-US">
                <a:latin typeface="Arial"/>
                <a:cs typeface="Arial"/>
              </a:rPr>
              <a:t>Line 71 ends at Renner Road</a:t>
            </a:r>
          </a:p>
        </p:txBody>
      </p:sp>
      <p:sp>
        <p:nvSpPr>
          <p:cNvPr id="22" name="Text Placeholder 4">
            <a:extLst>
              <a:ext uri="{FF2B5EF4-FFF2-40B4-BE49-F238E27FC236}">
                <a16:creationId xmlns:a16="http://schemas.microsoft.com/office/drawing/2014/main" id="{15044526-1841-B3EC-110C-A7F79C93AB9F}"/>
              </a:ext>
            </a:extLst>
          </p:cNvPr>
          <p:cNvSpPr>
            <a:spLocks noGrp="1"/>
          </p:cNvSpPr>
          <p:nvPr>
            <p:ph type="body" sz="quarter" idx="15"/>
          </p:nvPr>
        </p:nvSpPr>
        <p:spPr>
          <a:xfrm>
            <a:off x="6559352" y="1875457"/>
            <a:ext cx="4704797" cy="4516444"/>
          </a:xfrm>
        </p:spPr>
        <p:txBody>
          <a:bodyPr lIns="91440" tIns="45720" rIns="91440" bIns="45720" anchor="t"/>
          <a:lstStyle/>
          <a:p>
            <a:r>
              <a:rPr lang="en-US">
                <a:latin typeface="Arial"/>
                <a:ea typeface="Roboto"/>
                <a:cs typeface="Arial"/>
              </a:rPr>
              <a:t>Due to</a:t>
            </a:r>
            <a:r>
              <a:rPr lang="en-US">
                <a:solidFill>
                  <a:srgbClr val="595959"/>
                </a:solidFill>
                <a:latin typeface="Arial"/>
                <a:ea typeface="Roboto"/>
                <a:cs typeface="Arial"/>
              </a:rPr>
              <a:t> low ridership and a development proposal from the City of Hilliard, the </a:t>
            </a:r>
            <a:r>
              <a:rPr lang="en-US" b="1">
                <a:solidFill>
                  <a:schemeClr val="accent2"/>
                </a:solidFill>
                <a:latin typeface="Arial"/>
                <a:ea typeface="Roboto"/>
                <a:cs typeface="Arial"/>
              </a:rPr>
              <a:t>Hilliard Cemetery Road Park and Ride will close.</a:t>
            </a:r>
            <a:r>
              <a:rPr lang="en-US">
                <a:latin typeface="Arial"/>
                <a:ea typeface="Roboto"/>
                <a:cs typeface="Arial"/>
              </a:rPr>
              <a:t> </a:t>
            </a:r>
            <a:endParaRPr lang="en-US">
              <a:solidFill>
                <a:srgbClr val="595959"/>
              </a:solidFill>
            </a:endParaRPr>
          </a:p>
          <a:p>
            <a:r>
              <a:rPr lang="en-US" b="1">
                <a:solidFill>
                  <a:schemeClr val="accent2"/>
                </a:solidFill>
                <a:latin typeface="Arial"/>
                <a:ea typeface="Roboto"/>
                <a:cs typeface="Arial"/>
              </a:rPr>
              <a:t>COTA will use Renner Road Park and Ride as the new end of line location for Line 71 in Hilliard. </a:t>
            </a:r>
            <a:r>
              <a:rPr lang="en-US">
                <a:solidFill>
                  <a:srgbClr val="595959"/>
                </a:solidFill>
                <a:latin typeface="Arial"/>
                <a:ea typeface="Roboto"/>
                <a:cs typeface="Arial"/>
              </a:rPr>
              <a:t>Line 71 will no longer serve stops north of Renner Road Park and Ride, including at the Hilliard United Methodist Church Park and Ride.</a:t>
            </a:r>
            <a:endParaRPr lang="en-US"/>
          </a:p>
          <a:p>
            <a:endParaRPr lang="en-US">
              <a:solidFill>
                <a:srgbClr val="595959"/>
              </a:solidFill>
              <a:latin typeface="Arial"/>
              <a:cs typeface="Arial"/>
            </a:endParaRPr>
          </a:p>
          <a:p>
            <a:endParaRPr lang="en-US">
              <a:latin typeface="Arial"/>
              <a:ea typeface="Roboto"/>
              <a:cs typeface="Arial"/>
            </a:endParaRPr>
          </a:p>
          <a:p>
            <a:endParaRPr lang="en-US">
              <a:solidFill>
                <a:srgbClr val="3D97B4"/>
              </a:solidFill>
            </a:endParaRPr>
          </a:p>
        </p:txBody>
      </p:sp>
      <p:pic>
        <p:nvPicPr>
          <p:cNvPr id="2" name="Picture 1" descr="A map of a city&#10;&#10;Description automatically generated">
            <a:extLst>
              <a:ext uri="{FF2B5EF4-FFF2-40B4-BE49-F238E27FC236}">
                <a16:creationId xmlns:a16="http://schemas.microsoft.com/office/drawing/2014/main" id="{7F40430C-6B3C-EFFC-1362-6E14460783EE}"/>
              </a:ext>
            </a:extLst>
          </p:cNvPr>
          <p:cNvPicPr>
            <a:picLocks noChangeAspect="1"/>
          </p:cNvPicPr>
          <p:nvPr/>
        </p:nvPicPr>
        <p:blipFill>
          <a:blip r:embed="rId2"/>
          <a:stretch>
            <a:fillRect/>
          </a:stretch>
        </p:blipFill>
        <p:spPr>
          <a:xfrm>
            <a:off x="0" y="-2241"/>
            <a:ext cx="6203576" cy="6862482"/>
          </a:xfrm>
          <a:prstGeom prst="rect">
            <a:avLst/>
          </a:prstGeom>
        </p:spPr>
      </p:pic>
    </p:spTree>
    <p:extLst>
      <p:ext uri="{BB962C8B-B14F-4D97-AF65-F5344CB8AC3E}">
        <p14:creationId xmlns:p14="http://schemas.microsoft.com/office/powerpoint/2010/main" val="2883145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C0622D38-1593-6500-B53D-4A918B27A98A}"/>
              </a:ext>
            </a:extLst>
          </p:cNvPr>
          <p:cNvSpPr>
            <a:spLocks noGrp="1"/>
          </p:cNvSpPr>
          <p:nvPr>
            <p:ph type="title"/>
          </p:nvPr>
        </p:nvSpPr>
        <p:spPr>
          <a:xfrm>
            <a:off x="5322952" y="618811"/>
            <a:ext cx="5809310" cy="737967"/>
          </a:xfrm>
        </p:spPr>
        <p:txBody>
          <a:bodyPr lIns="91440" tIns="45720" rIns="91440" bIns="45720" anchor="t"/>
          <a:lstStyle/>
          <a:p>
            <a:r>
              <a:rPr lang="en-US">
                <a:latin typeface="Arial"/>
                <a:cs typeface="Arial"/>
              </a:rPr>
              <a:t>Improving Access to CMAX Service</a:t>
            </a:r>
          </a:p>
        </p:txBody>
      </p:sp>
      <p:sp>
        <p:nvSpPr>
          <p:cNvPr id="22" name="Text Placeholder 4">
            <a:extLst>
              <a:ext uri="{FF2B5EF4-FFF2-40B4-BE49-F238E27FC236}">
                <a16:creationId xmlns:a16="http://schemas.microsoft.com/office/drawing/2014/main" id="{15044526-1841-B3EC-110C-A7F79C93AB9F}"/>
              </a:ext>
            </a:extLst>
          </p:cNvPr>
          <p:cNvSpPr>
            <a:spLocks noGrp="1"/>
          </p:cNvSpPr>
          <p:nvPr>
            <p:ph type="body" sz="quarter" idx="15"/>
          </p:nvPr>
        </p:nvSpPr>
        <p:spPr>
          <a:xfrm>
            <a:off x="5393941" y="2099575"/>
            <a:ext cx="5251644" cy="4516444"/>
          </a:xfrm>
        </p:spPr>
        <p:txBody>
          <a:bodyPr lIns="91440" tIns="45720" rIns="91440" bIns="45720" anchor="t"/>
          <a:lstStyle/>
          <a:p>
            <a:r>
              <a:rPr lang="en-US">
                <a:solidFill>
                  <a:srgbClr val="595959"/>
                </a:solidFill>
                <a:latin typeface="Arial"/>
                <a:ea typeface="Roboto"/>
                <a:cs typeface="Arial"/>
              </a:rPr>
              <a:t>Streamlining the number of stops along Cleveland Avenue is one factor that helps CMAX travel faster than a typical transit line. However, some customers have trouble accessing stops that are spaced farther apart. </a:t>
            </a:r>
            <a:endParaRPr lang="en-US"/>
          </a:p>
          <a:p>
            <a:r>
              <a:rPr lang="en-US">
                <a:solidFill>
                  <a:srgbClr val="595959"/>
                </a:solidFill>
                <a:latin typeface="Arial"/>
                <a:ea typeface="Roboto"/>
                <a:cs typeface="Arial"/>
              </a:rPr>
              <a:t>COTA is seeking feedback on how to better balance the competing interests of fast CMAX service with more accessible station locations. Options being considered include adding one or more new CMAX stations along Cleveland Avenue.</a:t>
            </a:r>
            <a:endParaRPr lang="en-US">
              <a:solidFill>
                <a:srgbClr val="595959"/>
              </a:solidFill>
            </a:endParaRPr>
          </a:p>
          <a:p>
            <a:r>
              <a:rPr lang="en-US" b="1">
                <a:solidFill>
                  <a:schemeClr val="accent2"/>
                </a:solidFill>
                <a:latin typeface="Arial"/>
                <a:ea typeface="Roboto"/>
                <a:cs typeface="Arial"/>
              </a:rPr>
              <a:t>No changes are proposed for January 2024. COTA staff will continue to evaluate CMAX and propose changes during a future service change.</a:t>
            </a:r>
          </a:p>
          <a:p>
            <a:pPr marL="285750" indent="-285750">
              <a:buChar char="•"/>
            </a:pPr>
            <a:endParaRPr lang="en-US">
              <a:solidFill>
                <a:srgbClr val="595959"/>
              </a:solidFill>
            </a:endParaRPr>
          </a:p>
          <a:p>
            <a:endParaRPr lang="en-US">
              <a:solidFill>
                <a:srgbClr val="595959"/>
              </a:solidFill>
            </a:endParaRPr>
          </a:p>
          <a:p>
            <a:endParaRPr lang="en-US">
              <a:solidFill>
                <a:srgbClr val="595959"/>
              </a:solidFill>
            </a:endParaRPr>
          </a:p>
          <a:p>
            <a:endParaRPr lang="en-US">
              <a:solidFill>
                <a:srgbClr val="595959"/>
              </a:solidFill>
            </a:endParaRPr>
          </a:p>
          <a:p>
            <a:endParaRPr lang="en-US">
              <a:solidFill>
                <a:srgbClr val="3D97B4"/>
              </a:solidFill>
            </a:endParaRPr>
          </a:p>
        </p:txBody>
      </p:sp>
      <p:pic>
        <p:nvPicPr>
          <p:cNvPr id="2" name="Picture 1" descr="A map of a train route&#10;&#10;Description automatically generated">
            <a:extLst>
              <a:ext uri="{FF2B5EF4-FFF2-40B4-BE49-F238E27FC236}">
                <a16:creationId xmlns:a16="http://schemas.microsoft.com/office/drawing/2014/main" id="{F73D7ECE-F23B-D958-BA67-F9055ECDDC75}"/>
              </a:ext>
            </a:extLst>
          </p:cNvPr>
          <p:cNvPicPr>
            <a:picLocks noChangeAspect="1"/>
          </p:cNvPicPr>
          <p:nvPr/>
        </p:nvPicPr>
        <p:blipFill>
          <a:blip r:embed="rId2"/>
          <a:stretch>
            <a:fillRect/>
          </a:stretch>
        </p:blipFill>
        <p:spPr>
          <a:xfrm>
            <a:off x="2257" y="0"/>
            <a:ext cx="4549556" cy="6858000"/>
          </a:xfrm>
          <a:prstGeom prst="rect">
            <a:avLst/>
          </a:prstGeom>
        </p:spPr>
      </p:pic>
    </p:spTree>
    <p:extLst>
      <p:ext uri="{BB962C8B-B14F-4D97-AF65-F5344CB8AC3E}">
        <p14:creationId xmlns:p14="http://schemas.microsoft.com/office/powerpoint/2010/main" val="1286841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0BDF-644C-B66F-8E17-6D84121A5D4F}"/>
              </a:ext>
            </a:extLst>
          </p:cNvPr>
          <p:cNvSpPr>
            <a:spLocks noGrp="1"/>
          </p:cNvSpPr>
          <p:nvPr>
            <p:ph type="title"/>
          </p:nvPr>
        </p:nvSpPr>
        <p:spPr/>
        <p:txBody>
          <a:bodyPr/>
          <a:lstStyle/>
          <a:p>
            <a:r>
              <a:rPr lang="en-US"/>
              <a:t>Q&amp;A Chat</a:t>
            </a:r>
          </a:p>
        </p:txBody>
      </p:sp>
      <p:sp>
        <p:nvSpPr>
          <p:cNvPr id="3" name="Text Placeholder 2">
            <a:extLst>
              <a:ext uri="{FF2B5EF4-FFF2-40B4-BE49-F238E27FC236}">
                <a16:creationId xmlns:a16="http://schemas.microsoft.com/office/drawing/2014/main" id="{AAA421EA-1CAA-995A-2522-FC97A012851B}"/>
              </a:ext>
            </a:extLst>
          </p:cNvPr>
          <p:cNvSpPr>
            <a:spLocks noGrp="1"/>
          </p:cNvSpPr>
          <p:nvPr>
            <p:ph type="body" sz="quarter" idx="15"/>
          </p:nvPr>
        </p:nvSpPr>
        <p:spPr>
          <a:xfrm>
            <a:off x="892355" y="1839911"/>
            <a:ext cx="8473317" cy="3998413"/>
          </a:xfrm>
        </p:spPr>
        <p:txBody>
          <a:bodyPr lIns="91440" tIns="45720" rIns="91440" bIns="45720" anchor="t"/>
          <a:lstStyle/>
          <a:p>
            <a:r>
              <a:rPr lang="en-US" sz="1800" b="1">
                <a:solidFill>
                  <a:srgbClr val="3D97B4"/>
                </a:solidFill>
                <a:latin typeface="Arial"/>
                <a:ea typeface="Roboto"/>
                <a:cs typeface="Arial"/>
              </a:rPr>
              <a:t>Have a question about the proposed service changes?</a:t>
            </a:r>
          </a:p>
          <a:p>
            <a:pPr marL="285750" indent="-285750">
              <a:lnSpc>
                <a:spcPct val="100000"/>
              </a:lnSpc>
              <a:buFont typeface="Arial" panose="020B0604020202020204" pitchFamily="34" charset="0"/>
              <a:buChar char="•"/>
            </a:pPr>
            <a:r>
              <a:rPr lang="en-US">
                <a:latin typeface="Arial"/>
                <a:ea typeface="Roboto"/>
                <a:cs typeface="Arial"/>
              </a:rPr>
              <a:t>If joining in-person, please wait for the host to call guests up to the podium. </a:t>
            </a:r>
            <a:endParaRPr lang="en-US"/>
          </a:p>
          <a:p>
            <a:pPr marL="285750" indent="-285750">
              <a:lnSpc>
                <a:spcPct val="100000"/>
              </a:lnSpc>
              <a:buFont typeface="Arial" panose="020B0604020202020204" pitchFamily="34" charset="0"/>
              <a:buChar char="•"/>
            </a:pPr>
            <a:r>
              <a:rPr lang="en-US">
                <a:latin typeface="Arial"/>
                <a:ea typeface="Roboto"/>
                <a:cs typeface="Arial"/>
              </a:rPr>
              <a:t>If joining via Facebook Live, please comment with questions</a:t>
            </a:r>
            <a:br>
              <a:rPr lang="en-US"/>
            </a:br>
            <a:r>
              <a:rPr lang="en-US">
                <a:latin typeface="Arial"/>
                <a:ea typeface="Roboto"/>
                <a:cs typeface="Arial"/>
              </a:rPr>
              <a:t>in the livestream. </a:t>
            </a:r>
          </a:p>
          <a:p>
            <a:pPr marL="285750" indent="-285750">
              <a:lnSpc>
                <a:spcPct val="100000"/>
              </a:lnSpc>
              <a:buFont typeface="Arial" panose="020B0604020202020204" pitchFamily="34" charset="0"/>
              <a:buChar char="•"/>
            </a:pPr>
            <a:r>
              <a:rPr lang="en-US">
                <a:latin typeface="Arial"/>
                <a:ea typeface="Roboto"/>
                <a:cs typeface="Arial"/>
              </a:rPr>
              <a:t>Visit COTA.com/contact to suggest how we can improve COTA’s service.</a:t>
            </a:r>
          </a:p>
        </p:txBody>
      </p:sp>
      <p:sp>
        <p:nvSpPr>
          <p:cNvPr id="5" name="Rectangle 4">
            <a:extLst>
              <a:ext uri="{FF2B5EF4-FFF2-40B4-BE49-F238E27FC236}">
                <a16:creationId xmlns:a16="http://schemas.microsoft.com/office/drawing/2014/main" id="{55A98139-EB55-0F91-F3AE-804C7D15FFC5}"/>
              </a:ext>
            </a:extLst>
          </p:cNvPr>
          <p:cNvSpPr/>
          <p:nvPr/>
        </p:nvSpPr>
        <p:spPr>
          <a:xfrm>
            <a:off x="4946469" y="4406537"/>
            <a:ext cx="7250066" cy="1737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en-US">
                <a:latin typeface="Arial"/>
                <a:ea typeface="Segoe UI"/>
                <a:cs typeface="Segoe UI"/>
              </a:rPr>
              <a:t>​</a:t>
            </a:r>
          </a:p>
          <a:p>
            <a:pPr rtl="0"/>
            <a:endParaRPr lang="en-US">
              <a:solidFill>
                <a:schemeClr val="bg1"/>
              </a:solidFill>
              <a:latin typeface="Arial"/>
              <a:cs typeface="Segoe UI"/>
            </a:endParaRPr>
          </a:p>
        </p:txBody>
      </p:sp>
      <p:pic>
        <p:nvPicPr>
          <p:cNvPr id="6" name="Picture 6" descr="Graphical user interface, text&#10;&#10;Description automatically generated">
            <a:extLst>
              <a:ext uri="{FF2B5EF4-FFF2-40B4-BE49-F238E27FC236}">
                <a16:creationId xmlns:a16="http://schemas.microsoft.com/office/drawing/2014/main" id="{BDB8A43E-6227-6121-BA3E-55A3C01B3CAC}"/>
              </a:ext>
            </a:extLst>
          </p:cNvPr>
          <p:cNvPicPr>
            <a:picLocks noChangeAspect="1"/>
          </p:cNvPicPr>
          <p:nvPr/>
        </p:nvPicPr>
        <p:blipFill>
          <a:blip r:embed="rId2"/>
          <a:stretch>
            <a:fillRect/>
          </a:stretch>
        </p:blipFill>
        <p:spPr>
          <a:xfrm>
            <a:off x="5220789" y="4736908"/>
            <a:ext cx="6319520" cy="1248256"/>
          </a:xfrm>
          <a:prstGeom prst="rect">
            <a:avLst/>
          </a:prstGeom>
        </p:spPr>
      </p:pic>
      <p:sp>
        <p:nvSpPr>
          <p:cNvPr id="8" name="Rectangle 7">
            <a:extLst>
              <a:ext uri="{FF2B5EF4-FFF2-40B4-BE49-F238E27FC236}">
                <a16:creationId xmlns:a16="http://schemas.microsoft.com/office/drawing/2014/main" id="{FA40C3A8-2F8F-0B8D-ACD7-E5F50F60533A}"/>
              </a:ext>
            </a:extLst>
          </p:cNvPr>
          <p:cNvSpPr/>
          <p:nvPr/>
        </p:nvSpPr>
        <p:spPr>
          <a:xfrm>
            <a:off x="6502400" y="4590473"/>
            <a:ext cx="5689600" cy="13946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8498D1-1899-DF9D-E20B-5AD25E787CAD}"/>
              </a:ext>
            </a:extLst>
          </p:cNvPr>
          <p:cNvSpPr txBox="1"/>
          <p:nvPr/>
        </p:nvSpPr>
        <p:spPr>
          <a:xfrm>
            <a:off x="6325839" y="4665064"/>
            <a:ext cx="5874327" cy="1247008"/>
          </a:xfrm>
          <a:prstGeom prst="rect">
            <a:avLst/>
          </a:prstGeom>
          <a:noFill/>
        </p:spPr>
        <p:txBody>
          <a:bodyPr wrap="square" lIns="91440" tIns="45720" rIns="91440" bIns="45720" rtlCol="0" anchor="t">
            <a:spAutoFit/>
          </a:bodyPr>
          <a:lstStyle/>
          <a:p>
            <a:pPr>
              <a:lnSpc>
                <a:spcPct val="150000"/>
              </a:lnSpc>
            </a:pPr>
            <a:r>
              <a:rPr lang="en-US" b="1" dirty="0">
                <a:solidFill>
                  <a:schemeClr val="bg1"/>
                </a:solidFill>
                <a:latin typeface="Calibri"/>
                <a:cs typeface="Calibri"/>
              </a:rPr>
              <a:t>Public comment meetings for the May 2024 Service Change will be held </a:t>
            </a:r>
            <a:r>
              <a:rPr lang="en-US" b="1" dirty="0">
                <a:solidFill>
                  <a:schemeClr val="accent2"/>
                </a:solidFill>
                <a:latin typeface="Calibri"/>
                <a:cs typeface="Calibri"/>
              </a:rPr>
              <a:t>January 16 at noon </a:t>
            </a:r>
            <a:r>
              <a:rPr lang="en-US" b="1" dirty="0">
                <a:solidFill>
                  <a:schemeClr val="bg1"/>
                </a:solidFill>
                <a:latin typeface="Calibri"/>
                <a:cs typeface="Calibri"/>
              </a:rPr>
              <a:t>and</a:t>
            </a:r>
            <a:r>
              <a:rPr lang="en-US" b="1" dirty="0">
                <a:solidFill>
                  <a:schemeClr val="accent2"/>
                </a:solidFill>
                <a:latin typeface="Calibri"/>
                <a:cs typeface="Calibri"/>
              </a:rPr>
              <a:t> January 18 at 6p.m.</a:t>
            </a:r>
            <a:endParaRPr lang="en-US" dirty="0">
              <a:solidFill>
                <a:schemeClr val="accent2"/>
              </a:solidFill>
              <a:latin typeface="Calibri"/>
              <a:cs typeface="Calibri"/>
            </a:endParaRPr>
          </a:p>
          <a:p>
            <a:pPr>
              <a:lnSpc>
                <a:spcPct val="150000"/>
              </a:lnSpc>
            </a:pPr>
            <a:endParaRPr lang="en-US" sz="1600" dirty="0">
              <a:solidFill>
                <a:schemeClr val="bg1"/>
              </a:solidFill>
              <a:latin typeface="Arial"/>
              <a:cs typeface="Arial"/>
            </a:endParaRPr>
          </a:p>
        </p:txBody>
      </p:sp>
    </p:spTree>
    <p:extLst>
      <p:ext uri="{BB962C8B-B14F-4D97-AF65-F5344CB8AC3E}">
        <p14:creationId xmlns:p14="http://schemas.microsoft.com/office/powerpoint/2010/main" val="1150282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822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s, outdoor, white, camper&#10;&#10;Description automatically generated">
            <a:extLst>
              <a:ext uri="{FF2B5EF4-FFF2-40B4-BE49-F238E27FC236}">
                <a16:creationId xmlns:a16="http://schemas.microsoft.com/office/drawing/2014/main" id="{3FF6C776-CEE3-004A-9006-659024B20E37}"/>
              </a:ext>
            </a:extLst>
          </p:cNvPr>
          <p:cNvPicPr>
            <a:picLocks noChangeAspect="1"/>
          </p:cNvPicPr>
          <p:nvPr/>
        </p:nvPicPr>
        <p:blipFill rotWithShape="1">
          <a:blip r:embed="rId4" cstate="print">
            <a:alphaModFix amt="20000"/>
            <a:extLst>
              <a:ext uri="{28A0092B-C50C-407E-A947-70E740481C1C}">
                <a14:useLocalDpi xmlns:a14="http://schemas.microsoft.com/office/drawing/2010/main" val="0"/>
              </a:ext>
            </a:extLst>
          </a:blip>
          <a:srcRect r="19502"/>
          <a:stretch/>
        </p:blipFill>
        <p:spPr>
          <a:xfrm>
            <a:off x="5903597" y="814524"/>
            <a:ext cx="6316980" cy="5228951"/>
          </a:xfrm>
          <a:prstGeom prst="rect">
            <a:avLst/>
          </a:prstGeom>
        </p:spPr>
      </p:pic>
      <p:pic>
        <p:nvPicPr>
          <p:cNvPr id="7" name="Picture 6">
            <a:extLst>
              <a:ext uri="{FF2B5EF4-FFF2-40B4-BE49-F238E27FC236}">
                <a16:creationId xmlns:a16="http://schemas.microsoft.com/office/drawing/2014/main" id="{3D69C53B-3547-394A-A39D-76ECC7C51D39}"/>
              </a:ext>
            </a:extLst>
          </p:cNvPr>
          <p:cNvPicPr>
            <a:picLocks noChangeAspect="1"/>
          </p:cNvPicPr>
          <p:nvPr/>
        </p:nvPicPr>
        <p:blipFill rotWithShape="1">
          <a:blip r:embed="rId5" cstate="print">
            <a:alphaModFix amt="5000"/>
            <a:extLst>
              <a:ext uri="{28A0092B-C50C-407E-A947-70E740481C1C}">
                <a14:useLocalDpi xmlns:a14="http://schemas.microsoft.com/office/drawing/2010/main" val="0"/>
              </a:ext>
            </a:extLst>
          </a:blip>
          <a:srcRect t="72307" r="19975"/>
          <a:stretch/>
        </p:blipFill>
        <p:spPr>
          <a:xfrm>
            <a:off x="5789535" y="4571999"/>
            <a:ext cx="6431041" cy="1482905"/>
          </a:xfrm>
          <a:prstGeom prst="rect">
            <a:avLst/>
          </a:prstGeom>
        </p:spPr>
      </p:pic>
      <p:sp>
        <p:nvSpPr>
          <p:cNvPr id="8" name="Title 2">
            <a:extLst>
              <a:ext uri="{FF2B5EF4-FFF2-40B4-BE49-F238E27FC236}">
                <a16:creationId xmlns:a16="http://schemas.microsoft.com/office/drawing/2014/main" id="{96EE7BE3-193A-CB42-89E9-961E0AEABE50}"/>
              </a:ext>
            </a:extLst>
          </p:cNvPr>
          <p:cNvSpPr txBox="1">
            <a:spLocks/>
          </p:cNvSpPr>
          <p:nvPr/>
        </p:nvSpPr>
        <p:spPr>
          <a:xfrm>
            <a:off x="892356" y="749523"/>
            <a:ext cx="4488661" cy="737967"/>
          </a:xfrm>
          <a:prstGeom prst="rect">
            <a:avLst/>
          </a:prstGeom>
        </p:spPr>
        <p:txBody>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US"/>
              <a:t>Meeting Format</a:t>
            </a:r>
          </a:p>
        </p:txBody>
      </p:sp>
      <p:sp>
        <p:nvSpPr>
          <p:cNvPr id="9" name="Text Placeholder 3">
            <a:extLst>
              <a:ext uri="{FF2B5EF4-FFF2-40B4-BE49-F238E27FC236}">
                <a16:creationId xmlns:a16="http://schemas.microsoft.com/office/drawing/2014/main" id="{B1EB9F2F-EE40-4C45-A0CF-43D2B051ECA3}"/>
              </a:ext>
            </a:extLst>
          </p:cNvPr>
          <p:cNvSpPr txBox="1">
            <a:spLocks/>
          </p:cNvSpPr>
          <p:nvPr/>
        </p:nvSpPr>
        <p:spPr>
          <a:xfrm>
            <a:off x="892356" y="1495178"/>
            <a:ext cx="5015302" cy="476033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5000"/>
              </a:lnSpc>
              <a:buNone/>
            </a:pPr>
            <a:r>
              <a:rPr lang="en-US" sz="1400">
                <a:solidFill>
                  <a:schemeClr val="tx1">
                    <a:lumMod val="65000"/>
                    <a:lumOff val="35000"/>
                  </a:schemeClr>
                </a:solidFill>
                <a:latin typeface="Arial"/>
                <a:ea typeface="Roboto"/>
                <a:cs typeface="Arial"/>
              </a:rPr>
              <a:t>This meeting is held in-person in the COTA Boardroom located at 33 N. High St. It is also streaming on Facebook Live. </a:t>
            </a:r>
            <a:endParaRPr lang="en-US">
              <a:solidFill>
                <a:schemeClr val="tx1">
                  <a:lumMod val="65000"/>
                  <a:lumOff val="35000"/>
                </a:schemeClr>
              </a:solidFill>
            </a:endParaRPr>
          </a:p>
          <a:p>
            <a:pPr marL="0" indent="0">
              <a:lnSpc>
                <a:spcPct val="135000"/>
              </a:lnSpc>
              <a:buNone/>
            </a:pPr>
            <a:r>
              <a:rPr lang="en-US" sz="1400">
                <a:solidFill>
                  <a:schemeClr val="tx1">
                    <a:lumMod val="65000"/>
                    <a:lumOff val="35000"/>
                  </a:schemeClr>
                </a:solidFill>
                <a:latin typeface="Arial"/>
                <a:ea typeface="Roboto"/>
                <a:cs typeface="Arial"/>
              </a:rPr>
              <a:t>We are also recording this public information meeting. </a:t>
            </a:r>
            <a:br>
              <a:rPr lang="en-US" sz="1400">
                <a:latin typeface="Arial"/>
                <a:ea typeface="Roboto"/>
                <a:cs typeface="Arial"/>
              </a:rPr>
            </a:br>
            <a:r>
              <a:rPr lang="en-US" sz="1400">
                <a:solidFill>
                  <a:schemeClr val="tx1">
                    <a:lumMod val="65000"/>
                    <a:lumOff val="35000"/>
                  </a:schemeClr>
                </a:solidFill>
                <a:latin typeface="Arial"/>
                <a:ea typeface="Roboto"/>
                <a:cs typeface="Arial"/>
              </a:rPr>
              <a:t>The recording will be posted on our website at COTA.com following the meeting. </a:t>
            </a:r>
            <a:endParaRPr lang="en-US" sz="1400">
              <a:solidFill>
                <a:schemeClr val="tx1">
                  <a:lumMod val="65000"/>
                  <a:lumOff val="35000"/>
                </a:schemeClr>
              </a:solidFill>
              <a:latin typeface="Arial" panose="020B0604020202020204" pitchFamily="34" charset="0"/>
              <a:cs typeface="Arial" panose="020B0604020202020204" pitchFamily="34" charset="0"/>
            </a:endParaRPr>
          </a:p>
          <a:p>
            <a:pPr marL="0" indent="0">
              <a:lnSpc>
                <a:spcPct val="135000"/>
              </a:lnSpc>
              <a:buNone/>
            </a:pPr>
            <a:r>
              <a:rPr lang="en-US" sz="1400" b="1">
                <a:solidFill>
                  <a:schemeClr val="accent2"/>
                </a:solidFill>
                <a:latin typeface="Arial"/>
                <a:ea typeface="Roboto"/>
                <a:cs typeface="Arial"/>
              </a:rPr>
              <a:t>HOW TO COMMUNICATE WITH COTA</a:t>
            </a:r>
            <a:br>
              <a:rPr lang="en-US" sz="1400" b="1">
                <a:latin typeface="Arial"/>
                <a:ea typeface="Roboto"/>
                <a:cs typeface="Arial"/>
              </a:rPr>
            </a:br>
            <a:r>
              <a:rPr lang="en-US" sz="1400">
                <a:solidFill>
                  <a:schemeClr val="tx1">
                    <a:lumMod val="65000"/>
                    <a:lumOff val="35000"/>
                  </a:schemeClr>
                </a:solidFill>
                <a:latin typeface="Arial"/>
                <a:ea typeface="Roboto"/>
                <a:cs typeface="Arial"/>
              </a:rPr>
              <a:t>Time for questions and comments is available after  the  presentation. If joining by Facebook Live, submit comments and questions via the comment box. Please be considerate of meeting attendees and COTA staff. </a:t>
            </a:r>
            <a:endParaRPr lang="en-US" sz="1400" b="1">
              <a:solidFill>
                <a:schemeClr val="tx1">
                  <a:lumMod val="65000"/>
                  <a:lumOff val="35000"/>
                </a:schemeClr>
              </a:solidFill>
              <a:latin typeface="Arial" panose="020B0604020202020204" pitchFamily="34" charset="0"/>
              <a:cs typeface="Arial" panose="020B0604020202020204" pitchFamily="34" charset="0"/>
            </a:endParaRPr>
          </a:p>
          <a:p>
            <a:pPr marL="0" indent="0">
              <a:lnSpc>
                <a:spcPct val="135000"/>
              </a:lnSpc>
              <a:buNone/>
            </a:pPr>
            <a:r>
              <a:rPr lang="en-US" sz="1400">
                <a:solidFill>
                  <a:schemeClr val="tx1">
                    <a:lumMod val="65000"/>
                    <a:lumOff val="35000"/>
                  </a:schemeClr>
                </a:solidFill>
                <a:latin typeface="Arial"/>
                <a:ea typeface="Roboto"/>
                <a:cs typeface="Arial"/>
              </a:rPr>
              <a:t>Feedback can also be submitted at COTA.com/contact or by calling the Customer Care Center at 614-228-1776. </a:t>
            </a:r>
            <a:endParaRPr lang="en-US">
              <a:solidFill>
                <a:schemeClr val="tx1">
                  <a:lumMod val="65000"/>
                  <a:lumOff val="35000"/>
                </a:schemeClr>
              </a:solidFill>
              <a:latin typeface="Arial"/>
              <a:ea typeface="Roboto"/>
              <a:cs typeface="Arial"/>
            </a:endParaRPr>
          </a:p>
        </p:txBody>
      </p:sp>
    </p:spTree>
    <p:extLst>
      <p:ext uri="{BB962C8B-B14F-4D97-AF65-F5344CB8AC3E}">
        <p14:creationId xmlns:p14="http://schemas.microsoft.com/office/powerpoint/2010/main" val="1526388686"/>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077F9D-88A5-1A4B-9A1D-FDAB58951783}"/>
              </a:ext>
            </a:extLst>
          </p:cNvPr>
          <p:cNvSpPr>
            <a:spLocks noGrp="1"/>
          </p:cNvSpPr>
          <p:nvPr>
            <p:ph type="body" sz="quarter" idx="15"/>
          </p:nvPr>
        </p:nvSpPr>
        <p:spPr>
          <a:xfrm>
            <a:off x="1119189" y="2771515"/>
            <a:ext cx="7424736" cy="1825687"/>
          </a:xfrm>
        </p:spPr>
        <p:txBody>
          <a:bodyPr lIns="0" tIns="0" rIns="0" bIns="0" anchor="t"/>
          <a:lstStyle/>
          <a:p>
            <a:r>
              <a:rPr lang="en-US" sz="5400">
                <a:latin typeface="Arial"/>
                <a:ea typeface="Roboto"/>
                <a:cs typeface="Arial"/>
              </a:rPr>
              <a:t>SERVICE</a:t>
            </a:r>
          </a:p>
          <a:p>
            <a:r>
              <a:rPr lang="en-US" sz="5400">
                <a:latin typeface="Arial"/>
                <a:ea typeface="Roboto"/>
                <a:cs typeface="Arial"/>
              </a:rPr>
              <a:t>CHANGE</a:t>
            </a:r>
          </a:p>
          <a:p>
            <a:r>
              <a:rPr lang="en-US" sz="5400">
                <a:latin typeface="Arial"/>
                <a:ea typeface="Roboto"/>
                <a:cs typeface="Arial"/>
              </a:rPr>
              <a:t>MEETINGS</a:t>
            </a:r>
            <a:endParaRPr lang="en-US"/>
          </a:p>
        </p:txBody>
      </p:sp>
      <p:sp>
        <p:nvSpPr>
          <p:cNvPr id="9" name="Text Placeholder 8">
            <a:extLst>
              <a:ext uri="{FF2B5EF4-FFF2-40B4-BE49-F238E27FC236}">
                <a16:creationId xmlns:a16="http://schemas.microsoft.com/office/drawing/2014/main" id="{29382C9F-6280-9A43-AFD1-E5AA5ECAC339}"/>
              </a:ext>
            </a:extLst>
          </p:cNvPr>
          <p:cNvSpPr>
            <a:spLocks noGrp="1"/>
          </p:cNvSpPr>
          <p:nvPr>
            <p:ph type="body" sz="quarter" idx="16"/>
          </p:nvPr>
        </p:nvSpPr>
        <p:spPr>
          <a:xfrm>
            <a:off x="1119190" y="1842832"/>
            <a:ext cx="5910262" cy="817289"/>
          </a:xfrm>
        </p:spPr>
        <p:txBody>
          <a:bodyPr lIns="0" tIns="0" rIns="0" bIns="0" anchor="t"/>
          <a:lstStyle/>
          <a:p>
            <a:r>
              <a:rPr lang="en-US">
                <a:latin typeface="Georgia"/>
                <a:ea typeface="Roboto"/>
                <a:cs typeface="Arial"/>
              </a:rPr>
              <a:t>January 2024</a:t>
            </a:r>
            <a:endParaRPr lang="en-US"/>
          </a:p>
        </p:txBody>
      </p:sp>
      <p:sp>
        <p:nvSpPr>
          <p:cNvPr id="11" name="Text Placeholder 10">
            <a:extLst>
              <a:ext uri="{FF2B5EF4-FFF2-40B4-BE49-F238E27FC236}">
                <a16:creationId xmlns:a16="http://schemas.microsoft.com/office/drawing/2014/main" id="{60665520-B4D9-BA4D-BAED-18324C8D28F0}"/>
              </a:ext>
            </a:extLst>
          </p:cNvPr>
          <p:cNvSpPr>
            <a:spLocks noGrp="1"/>
          </p:cNvSpPr>
          <p:nvPr>
            <p:ph type="body" sz="quarter" idx="13"/>
          </p:nvPr>
        </p:nvSpPr>
        <p:spPr>
          <a:xfrm>
            <a:off x="1627189" y="5510564"/>
            <a:ext cx="5024435" cy="474133"/>
          </a:xfrm>
        </p:spPr>
        <p:txBody>
          <a:bodyPr/>
          <a:lstStyle/>
          <a:p>
            <a:r>
              <a:rPr lang="en-US">
                <a:latin typeface="Arial"/>
                <a:ea typeface="Roboto"/>
                <a:cs typeface="Arial"/>
              </a:rPr>
              <a:t>Dec. 7 &amp; 12, 2023</a:t>
            </a:r>
          </a:p>
        </p:txBody>
      </p:sp>
    </p:spTree>
    <p:extLst>
      <p:ext uri="{BB962C8B-B14F-4D97-AF65-F5344CB8AC3E}">
        <p14:creationId xmlns:p14="http://schemas.microsoft.com/office/powerpoint/2010/main" val="3572119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9" descr="A picture containing person, outdoor, standing&#10;&#10;Description automatically generated">
            <a:extLst>
              <a:ext uri="{FF2B5EF4-FFF2-40B4-BE49-F238E27FC236}">
                <a16:creationId xmlns:a16="http://schemas.microsoft.com/office/drawing/2014/main" id="{EB61B800-6076-033C-0105-96BD560DBE70}"/>
              </a:ext>
            </a:extLst>
          </p:cNvPr>
          <p:cNvPicPr>
            <a:picLocks noGrp="1" noRot="1" noChangeAspect="1" noMove="1" noResize="1" noEditPoints="1" noAdjustHandles="1" noChangeArrowheads="1" noChangeShapeType="1" noCrop="1"/>
          </p:cNvPicPr>
          <p:nvPr>
            <p:ph type="pic" sz="quarter" idx="10"/>
          </p:nvPr>
        </p:nvPicPr>
        <p:blipFill rotWithShape="1">
          <a:blip r:embed="rId2"/>
          <a:srcRect t="5487" b="5487"/>
          <a:stretch/>
        </p:blipFill>
        <p:spPr>
          <a:xfrm>
            <a:off x="0" y="0"/>
            <a:ext cx="5135563" cy="6858000"/>
          </a:xfrm>
          <a:prstGeom prst="rect">
            <a:avLst/>
          </a:prstGeom>
        </p:spPr>
      </p:pic>
      <p:sp>
        <p:nvSpPr>
          <p:cNvPr id="20" name="SmartArt Placeholder 2">
            <a:extLst>
              <a:ext uri="{FF2B5EF4-FFF2-40B4-BE49-F238E27FC236}">
                <a16:creationId xmlns:a16="http://schemas.microsoft.com/office/drawing/2014/main" id="{5DACDD81-7E43-580F-A0CD-123CADA71698}"/>
              </a:ext>
            </a:extLst>
          </p:cNvPr>
          <p:cNvSpPr>
            <a:spLocks noGrp="1"/>
          </p:cNvSpPr>
          <p:nvPr>
            <p:ph type="dgm" sz="quarter" idx="18"/>
          </p:nvPr>
        </p:nvSpPr>
        <p:spPr>
          <a:xfrm>
            <a:off x="4762499" y="0"/>
            <a:ext cx="1304925" cy="6858000"/>
          </a:xfrm>
        </p:spPr>
        <p:txBody>
          <a:bodyPr/>
          <a:lstStyle/>
          <a:p>
            <a:endParaRPr lang="en-US"/>
          </a:p>
        </p:txBody>
      </p:sp>
      <p:sp>
        <p:nvSpPr>
          <p:cNvPr id="21" name="Title 3">
            <a:extLst>
              <a:ext uri="{FF2B5EF4-FFF2-40B4-BE49-F238E27FC236}">
                <a16:creationId xmlns:a16="http://schemas.microsoft.com/office/drawing/2014/main" id="{C0622D38-1593-6500-B53D-4A918B27A98A}"/>
              </a:ext>
            </a:extLst>
          </p:cNvPr>
          <p:cNvSpPr>
            <a:spLocks noGrp="1"/>
          </p:cNvSpPr>
          <p:nvPr>
            <p:ph type="title"/>
          </p:nvPr>
        </p:nvSpPr>
        <p:spPr>
          <a:xfrm>
            <a:off x="6609030" y="655753"/>
            <a:ext cx="4763820" cy="1539043"/>
          </a:xfrm>
        </p:spPr>
        <p:txBody>
          <a:bodyPr/>
          <a:lstStyle/>
          <a:p>
            <a:r>
              <a:rPr lang="en-US"/>
              <a:t>Workforce Challenges</a:t>
            </a:r>
          </a:p>
        </p:txBody>
      </p:sp>
      <p:sp>
        <p:nvSpPr>
          <p:cNvPr id="22" name="Text Placeholder 4">
            <a:extLst>
              <a:ext uri="{FF2B5EF4-FFF2-40B4-BE49-F238E27FC236}">
                <a16:creationId xmlns:a16="http://schemas.microsoft.com/office/drawing/2014/main" id="{15044526-1841-B3EC-110C-A7F79C93AB9F}"/>
              </a:ext>
            </a:extLst>
          </p:cNvPr>
          <p:cNvSpPr>
            <a:spLocks noGrp="1"/>
          </p:cNvSpPr>
          <p:nvPr>
            <p:ph type="body" sz="quarter" idx="15"/>
          </p:nvPr>
        </p:nvSpPr>
        <p:spPr>
          <a:xfrm>
            <a:off x="6609030" y="2278061"/>
            <a:ext cx="4981819" cy="3894139"/>
          </a:xfrm>
        </p:spPr>
        <p:txBody>
          <a:bodyPr lIns="91440" tIns="45720" rIns="91440" bIns="45720" anchor="t"/>
          <a:lstStyle/>
          <a:p>
            <a:r>
              <a:rPr lang="en-US">
                <a:latin typeface="Arial"/>
                <a:ea typeface="Roboto"/>
                <a:cs typeface="Arial"/>
              </a:rPr>
              <a:t>Like most industries in the United States, COTA remains </a:t>
            </a:r>
            <a:br>
              <a:rPr lang="en-US">
                <a:latin typeface="Arial"/>
                <a:ea typeface="Roboto"/>
                <a:cs typeface="Arial"/>
              </a:rPr>
            </a:br>
            <a:r>
              <a:rPr lang="en-US">
                <a:latin typeface="Arial"/>
                <a:ea typeface="Roboto"/>
                <a:cs typeface="Arial"/>
              </a:rPr>
              <a:t>impacted by the nationwide worker shortage. COTA continues to explore creative ways to recruit and hire new Operators in this climate. </a:t>
            </a:r>
            <a:r>
              <a:rPr lang="en-US" b="1">
                <a:solidFill>
                  <a:schemeClr val="accent2"/>
                </a:solidFill>
                <a:latin typeface="Arial"/>
                <a:ea typeface="Roboto"/>
                <a:cs typeface="Arial"/>
              </a:rPr>
              <a:t>Thanks to these hiring efforts, COTA restored some services in September 2023 and will maintain these levels in January 2024.</a:t>
            </a:r>
            <a:endParaRPr lang="en-US">
              <a:solidFill>
                <a:schemeClr val="accent2"/>
              </a:solidFill>
            </a:endParaRPr>
          </a:p>
          <a:p>
            <a:r>
              <a:rPr lang="en-US">
                <a:latin typeface="Arial"/>
                <a:ea typeface="Roboto"/>
                <a:cs typeface="Arial"/>
              </a:rPr>
              <a:t>COTA will continue to adjust transit schedules due to unprecedented workforce challenges. We hope to continue adding even more service in future trimesters as we can hire, train and retain more Operators.</a:t>
            </a:r>
          </a:p>
          <a:p>
            <a:endParaRPr lang="en-US"/>
          </a:p>
          <a:p>
            <a:endParaRPr lang="en-US"/>
          </a:p>
        </p:txBody>
      </p:sp>
      <p:sp>
        <p:nvSpPr>
          <p:cNvPr id="26" name="SmartArt Placeholder 7">
            <a:extLst>
              <a:ext uri="{FF2B5EF4-FFF2-40B4-BE49-F238E27FC236}">
                <a16:creationId xmlns:a16="http://schemas.microsoft.com/office/drawing/2014/main" id="{9DF10DEB-83B7-A608-D1BA-777E779D3AA4}"/>
              </a:ext>
            </a:extLst>
          </p:cNvPr>
          <p:cNvSpPr>
            <a:spLocks noGrp="1"/>
          </p:cNvSpPr>
          <p:nvPr>
            <p:ph type="dgm" sz="quarter" idx="19"/>
          </p:nvPr>
        </p:nvSpPr>
        <p:spPr>
          <a:xfrm>
            <a:off x="5032" y="0"/>
            <a:ext cx="399262" cy="6858000"/>
          </a:xfrm>
        </p:spPr>
        <p:txBody>
          <a:bodyPr/>
          <a:lstStyle/>
          <a:p>
            <a:endParaRPr lang="en-US"/>
          </a:p>
        </p:txBody>
      </p:sp>
      <p:sp>
        <p:nvSpPr>
          <p:cNvPr id="31" name="SmartArt Placeholder 8">
            <a:extLst>
              <a:ext uri="{FF2B5EF4-FFF2-40B4-BE49-F238E27FC236}">
                <a16:creationId xmlns:a16="http://schemas.microsoft.com/office/drawing/2014/main" id="{4D9EBD7E-7446-82E2-89FE-8A433120F4A4}"/>
              </a:ext>
            </a:extLst>
          </p:cNvPr>
          <p:cNvSpPr>
            <a:spLocks noGrp="1"/>
          </p:cNvSpPr>
          <p:nvPr>
            <p:ph type="dgm" sz="quarter" idx="20"/>
          </p:nvPr>
        </p:nvSpPr>
        <p:spPr>
          <a:xfrm>
            <a:off x="4762499" y="0"/>
            <a:ext cx="1304925" cy="6858000"/>
          </a:xfrm>
        </p:spPr>
        <p:txBody>
          <a:bodyPr/>
          <a:lstStyle/>
          <a:p>
            <a:endParaRPr lang="en-US"/>
          </a:p>
        </p:txBody>
      </p:sp>
    </p:spTree>
    <p:extLst>
      <p:ext uri="{BB962C8B-B14F-4D97-AF65-F5344CB8AC3E}">
        <p14:creationId xmlns:p14="http://schemas.microsoft.com/office/powerpoint/2010/main" val="1842391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C804406D-0880-18CF-7190-4E786C887351}"/>
              </a:ext>
            </a:extLst>
          </p:cNvPr>
          <p:cNvPicPr>
            <a:picLocks noGrp="1" noChangeAspect="1"/>
          </p:cNvPicPr>
          <p:nvPr>
            <p:ph type="pic" sz="quarter" idx="10"/>
          </p:nvPr>
        </p:nvPicPr>
        <p:blipFill rotWithShape="1">
          <a:blip r:embed="rId2"/>
          <a:srcRect l="25039" r="25039"/>
          <a:stretch/>
        </p:blipFill>
        <p:spPr>
          <a:xfrm>
            <a:off x="7056438" y="0"/>
            <a:ext cx="5135562" cy="6858000"/>
          </a:xfrm>
        </p:spPr>
      </p:pic>
      <p:sp>
        <p:nvSpPr>
          <p:cNvPr id="7" name="Title 6">
            <a:extLst>
              <a:ext uri="{FF2B5EF4-FFF2-40B4-BE49-F238E27FC236}">
                <a16:creationId xmlns:a16="http://schemas.microsoft.com/office/drawing/2014/main" id="{89354907-D717-523F-A710-7B93A733158A}"/>
              </a:ext>
            </a:extLst>
          </p:cNvPr>
          <p:cNvSpPr>
            <a:spLocks noGrp="1"/>
          </p:cNvSpPr>
          <p:nvPr>
            <p:ph type="title"/>
          </p:nvPr>
        </p:nvSpPr>
        <p:spPr>
          <a:xfrm>
            <a:off x="912195" y="308727"/>
            <a:ext cx="4488661" cy="737967"/>
          </a:xfrm>
        </p:spPr>
        <p:txBody>
          <a:bodyPr/>
          <a:lstStyle/>
          <a:p>
            <a:r>
              <a:rPr lang="en-US"/>
              <a:t>Recruitment</a:t>
            </a:r>
          </a:p>
        </p:txBody>
      </p:sp>
      <p:sp>
        <p:nvSpPr>
          <p:cNvPr id="10" name="Text Placeholder 9">
            <a:extLst>
              <a:ext uri="{FF2B5EF4-FFF2-40B4-BE49-F238E27FC236}">
                <a16:creationId xmlns:a16="http://schemas.microsoft.com/office/drawing/2014/main" id="{49BA709D-96BC-5965-7E23-EBCFAB773835}"/>
              </a:ext>
            </a:extLst>
          </p:cNvPr>
          <p:cNvSpPr>
            <a:spLocks noGrp="1"/>
          </p:cNvSpPr>
          <p:nvPr>
            <p:ph type="body" sz="quarter" idx="15"/>
          </p:nvPr>
        </p:nvSpPr>
        <p:spPr>
          <a:xfrm>
            <a:off x="912195" y="1053534"/>
            <a:ext cx="4676214" cy="1674697"/>
          </a:xfrm>
        </p:spPr>
        <p:txBody>
          <a:bodyPr lIns="91440" tIns="45720" rIns="91440" bIns="45720" anchor="t"/>
          <a:lstStyle/>
          <a:p>
            <a:r>
              <a:rPr lang="en-US">
                <a:latin typeface="Arial"/>
                <a:ea typeface="Roboto"/>
                <a:cs typeface="Arial"/>
              </a:rPr>
              <a:t>Transit agencies across the nation are facing a shortage of Operators, which has resulted in reduced service. </a:t>
            </a:r>
            <a:r>
              <a:rPr lang="en-US" b="1">
                <a:solidFill>
                  <a:schemeClr val="accent2"/>
                </a:solidFill>
                <a:latin typeface="Arial"/>
                <a:ea typeface="Roboto"/>
                <a:cs typeface="Arial"/>
              </a:rPr>
              <a:t>COTA has embarked on a robust recruitment campaign</a:t>
            </a:r>
            <a:r>
              <a:rPr lang="en-US">
                <a:latin typeface="Arial"/>
                <a:ea typeface="Roboto"/>
                <a:cs typeface="Arial"/>
              </a:rPr>
              <a:t> to address workforce needs throughout the organization and return to normal service hours as soon as possible. Efforts include:</a:t>
            </a:r>
          </a:p>
          <a:p>
            <a:endParaRPr lang="en-US"/>
          </a:p>
        </p:txBody>
      </p:sp>
      <p:sp>
        <p:nvSpPr>
          <p:cNvPr id="16" name="Text Placeholder 15">
            <a:extLst>
              <a:ext uri="{FF2B5EF4-FFF2-40B4-BE49-F238E27FC236}">
                <a16:creationId xmlns:a16="http://schemas.microsoft.com/office/drawing/2014/main" id="{26EEE82C-9A18-7F19-3BAD-9DD36C01CE31}"/>
              </a:ext>
            </a:extLst>
          </p:cNvPr>
          <p:cNvSpPr>
            <a:spLocks noGrp="1"/>
          </p:cNvSpPr>
          <p:nvPr>
            <p:ph type="body" sz="quarter" idx="16"/>
          </p:nvPr>
        </p:nvSpPr>
        <p:spPr>
          <a:xfrm>
            <a:off x="911406" y="3244849"/>
            <a:ext cx="4489450" cy="3078348"/>
          </a:xfrm>
        </p:spPr>
        <p:txBody>
          <a:bodyPr lIns="91440" tIns="45720" rIns="91440" bIns="45720" anchor="t"/>
          <a:lstStyle/>
          <a:p>
            <a:r>
              <a:rPr lang="en-US">
                <a:solidFill>
                  <a:schemeClr val="tx1">
                    <a:lumMod val="65000"/>
                    <a:lumOff val="35000"/>
                  </a:schemeClr>
                </a:solidFill>
                <a:latin typeface="Arial"/>
                <a:ea typeface="Roboto"/>
                <a:cs typeface="Arial"/>
              </a:rPr>
              <a:t>A revamped and revitalized careers landing page</a:t>
            </a:r>
          </a:p>
          <a:p>
            <a:r>
              <a:rPr lang="en-US">
                <a:solidFill>
                  <a:schemeClr val="tx1">
                    <a:lumMod val="65000"/>
                    <a:lumOff val="35000"/>
                  </a:schemeClr>
                </a:solidFill>
                <a:latin typeface="Arial"/>
                <a:ea typeface="Roboto"/>
                <a:cs typeface="Arial"/>
              </a:rPr>
              <a:t>Internal and external recruitment incentives, including monetary referral and hiring bonuses upwards of $2,000</a:t>
            </a:r>
          </a:p>
          <a:p>
            <a:r>
              <a:rPr lang="en-US">
                <a:solidFill>
                  <a:schemeClr val="tx1">
                    <a:lumMod val="65000"/>
                    <a:lumOff val="35000"/>
                  </a:schemeClr>
                </a:solidFill>
                <a:latin typeface="Arial"/>
                <a:ea typeface="Roboto"/>
                <a:cs typeface="Arial"/>
              </a:rPr>
              <a:t>Making candidates with Commercial Drivers Licenses (CDL) eligible to receive $2,500 sign-on bonuses </a:t>
            </a:r>
          </a:p>
          <a:p>
            <a:r>
              <a:rPr lang="en-US">
                <a:solidFill>
                  <a:schemeClr val="tx1">
                    <a:lumMod val="65000"/>
                    <a:lumOff val="35000"/>
                  </a:schemeClr>
                </a:solidFill>
                <a:latin typeface="Arial"/>
                <a:ea typeface="Roboto"/>
                <a:cs typeface="Arial"/>
              </a:rPr>
              <a:t>A strategic marketing communications campaign that boasts benefits and increased wages</a:t>
            </a:r>
          </a:p>
          <a:p>
            <a:r>
              <a:rPr lang="en-US">
                <a:solidFill>
                  <a:schemeClr val="tx1">
                    <a:lumMod val="65000"/>
                    <a:lumOff val="35000"/>
                  </a:schemeClr>
                </a:solidFill>
                <a:latin typeface="Arial"/>
                <a:ea typeface="Roboto"/>
                <a:cs typeface="Arial"/>
              </a:rPr>
              <a:t>Partnering with local and state organizations to host hiring events</a:t>
            </a:r>
          </a:p>
          <a:p>
            <a:endParaRPr lang="en-US"/>
          </a:p>
        </p:txBody>
      </p:sp>
      <p:sp>
        <p:nvSpPr>
          <p:cNvPr id="19" name="SmartArt Placeholder 2">
            <a:extLst>
              <a:ext uri="{FF2B5EF4-FFF2-40B4-BE49-F238E27FC236}">
                <a16:creationId xmlns:a16="http://schemas.microsoft.com/office/drawing/2014/main" id="{C0F16C22-F05C-69F4-F0E7-CB31E14DCCFA}"/>
              </a:ext>
            </a:extLst>
          </p:cNvPr>
          <p:cNvSpPr>
            <a:spLocks noGrp="1"/>
          </p:cNvSpPr>
          <p:nvPr>
            <p:ph type="dgm" sz="quarter" idx="19"/>
          </p:nvPr>
        </p:nvSpPr>
        <p:spPr>
          <a:xfrm>
            <a:off x="11792738" y="0"/>
            <a:ext cx="399262" cy="6858000"/>
          </a:xfrm>
        </p:spPr>
        <p:txBody>
          <a:bodyPr/>
          <a:lstStyle/>
          <a:p>
            <a:endParaRPr lang="en-US"/>
          </a:p>
        </p:txBody>
      </p:sp>
      <p:sp>
        <p:nvSpPr>
          <p:cNvPr id="20" name="SmartArt Placeholder 7">
            <a:extLst>
              <a:ext uri="{FF2B5EF4-FFF2-40B4-BE49-F238E27FC236}">
                <a16:creationId xmlns:a16="http://schemas.microsoft.com/office/drawing/2014/main" id="{59425041-F755-B51B-30BA-168DE804FF43}"/>
              </a:ext>
            </a:extLst>
          </p:cNvPr>
          <p:cNvSpPr>
            <a:spLocks noGrp="1"/>
          </p:cNvSpPr>
          <p:nvPr>
            <p:ph type="dgm" sz="quarter" idx="17"/>
          </p:nvPr>
        </p:nvSpPr>
        <p:spPr>
          <a:xfrm>
            <a:off x="6096000" y="0"/>
            <a:ext cx="1304925" cy="6858000"/>
          </a:xfrm>
        </p:spPr>
        <p:txBody>
          <a:bodyPr/>
          <a:lstStyle/>
          <a:p>
            <a:endParaRPr lang="en-US"/>
          </a:p>
        </p:txBody>
      </p:sp>
      <p:sp>
        <p:nvSpPr>
          <p:cNvPr id="21" name="SmartArt Placeholder 8">
            <a:extLst>
              <a:ext uri="{FF2B5EF4-FFF2-40B4-BE49-F238E27FC236}">
                <a16:creationId xmlns:a16="http://schemas.microsoft.com/office/drawing/2014/main" id="{46973F4F-5FA1-28F9-A8B3-728DA4852F16}"/>
              </a:ext>
            </a:extLst>
          </p:cNvPr>
          <p:cNvSpPr>
            <a:spLocks noGrp="1"/>
          </p:cNvSpPr>
          <p:nvPr>
            <p:ph type="dgm" sz="quarter" idx="18"/>
          </p:nvPr>
        </p:nvSpPr>
        <p:spPr>
          <a:xfrm>
            <a:off x="6095999" y="0"/>
            <a:ext cx="1304925" cy="6858000"/>
          </a:xfrm>
        </p:spPr>
        <p:txBody>
          <a:bodyPr/>
          <a:lstStyle/>
          <a:p>
            <a:endParaRPr lang="en-US"/>
          </a:p>
        </p:txBody>
      </p:sp>
    </p:spTree>
    <p:extLst>
      <p:ext uri="{BB962C8B-B14F-4D97-AF65-F5344CB8AC3E}">
        <p14:creationId xmlns:p14="http://schemas.microsoft.com/office/powerpoint/2010/main" val="1065214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9">
            <a:extLst>
              <a:ext uri="{FF2B5EF4-FFF2-40B4-BE49-F238E27FC236}">
                <a16:creationId xmlns:a16="http://schemas.microsoft.com/office/drawing/2014/main" id="{BBB198C5-4374-CC24-D86E-53C1D7CE109D}"/>
              </a:ext>
            </a:extLst>
          </p:cNvPr>
          <p:cNvPicPr>
            <a:picLocks noGrp="1" noChangeAspect="1"/>
          </p:cNvPicPr>
          <p:nvPr>
            <p:ph type="pic" sz="quarter" idx="10"/>
          </p:nvPr>
        </p:nvPicPr>
        <p:blipFill rotWithShape="1">
          <a:blip r:embed="rId2"/>
          <a:srcRect l="28939" r="28939"/>
          <a:stretch/>
        </p:blipFill>
        <p:spPr>
          <a:xfrm>
            <a:off x="0" y="0"/>
            <a:ext cx="5135563" cy="6858000"/>
          </a:xfrm>
          <a:prstGeom prst="rect">
            <a:avLst/>
          </a:prstGeom>
        </p:spPr>
      </p:pic>
      <p:sp>
        <p:nvSpPr>
          <p:cNvPr id="20" name="SmartArt Placeholder 2">
            <a:extLst>
              <a:ext uri="{FF2B5EF4-FFF2-40B4-BE49-F238E27FC236}">
                <a16:creationId xmlns:a16="http://schemas.microsoft.com/office/drawing/2014/main" id="{5DACDD81-7E43-580F-A0CD-123CADA71698}"/>
              </a:ext>
            </a:extLst>
          </p:cNvPr>
          <p:cNvSpPr>
            <a:spLocks noGrp="1"/>
          </p:cNvSpPr>
          <p:nvPr>
            <p:ph type="dgm" sz="quarter" idx="18"/>
          </p:nvPr>
        </p:nvSpPr>
        <p:spPr>
          <a:xfrm>
            <a:off x="4762499" y="0"/>
            <a:ext cx="1304925" cy="6858000"/>
          </a:xfrm>
        </p:spPr>
        <p:txBody>
          <a:bodyPr/>
          <a:lstStyle/>
          <a:p>
            <a:endParaRPr lang="en-US"/>
          </a:p>
        </p:txBody>
      </p:sp>
      <p:sp>
        <p:nvSpPr>
          <p:cNvPr id="21" name="Title 3">
            <a:extLst>
              <a:ext uri="{FF2B5EF4-FFF2-40B4-BE49-F238E27FC236}">
                <a16:creationId xmlns:a16="http://schemas.microsoft.com/office/drawing/2014/main" id="{C0622D38-1593-6500-B53D-4A918B27A98A}"/>
              </a:ext>
            </a:extLst>
          </p:cNvPr>
          <p:cNvSpPr>
            <a:spLocks noGrp="1"/>
          </p:cNvSpPr>
          <p:nvPr>
            <p:ph type="title"/>
          </p:nvPr>
        </p:nvSpPr>
        <p:spPr>
          <a:xfrm>
            <a:off x="6637605" y="351578"/>
            <a:ext cx="4697145" cy="737967"/>
          </a:xfrm>
        </p:spPr>
        <p:txBody>
          <a:bodyPr/>
          <a:lstStyle/>
          <a:p>
            <a:r>
              <a:rPr lang="en-US"/>
              <a:t>COTA is HIRING!</a:t>
            </a:r>
          </a:p>
        </p:txBody>
      </p:sp>
      <p:sp>
        <p:nvSpPr>
          <p:cNvPr id="22" name="Text Placeholder 4">
            <a:extLst>
              <a:ext uri="{FF2B5EF4-FFF2-40B4-BE49-F238E27FC236}">
                <a16:creationId xmlns:a16="http://schemas.microsoft.com/office/drawing/2014/main" id="{15044526-1841-B3EC-110C-A7F79C93AB9F}"/>
              </a:ext>
            </a:extLst>
          </p:cNvPr>
          <p:cNvSpPr>
            <a:spLocks noGrp="1"/>
          </p:cNvSpPr>
          <p:nvPr>
            <p:ph type="body" sz="quarter" idx="15"/>
          </p:nvPr>
        </p:nvSpPr>
        <p:spPr>
          <a:xfrm>
            <a:off x="6636815" y="1078236"/>
            <a:ext cx="5221809" cy="1667227"/>
          </a:xfrm>
        </p:spPr>
        <p:txBody>
          <a:bodyPr lIns="91440" tIns="45720" rIns="91440" bIns="45720" anchor="t"/>
          <a:lstStyle/>
          <a:p>
            <a:r>
              <a:rPr lang="en-US">
                <a:latin typeface="Arial"/>
                <a:ea typeface="Roboto"/>
                <a:cs typeface="Arial"/>
              </a:rPr>
              <a:t>Anyone interested in a rewarding career at COTA </a:t>
            </a:r>
            <a:br>
              <a:rPr lang="en-US"/>
            </a:br>
            <a:r>
              <a:rPr lang="en-US">
                <a:latin typeface="Arial"/>
                <a:ea typeface="Roboto"/>
                <a:cs typeface="Arial"/>
              </a:rPr>
              <a:t>can learn more and apply at </a:t>
            </a:r>
            <a:r>
              <a:rPr lang="en-US" b="1">
                <a:solidFill>
                  <a:schemeClr val="accent2"/>
                </a:solidFill>
                <a:latin typeface="Arial"/>
                <a:ea typeface="Roboto"/>
                <a:cs typeface="Arial"/>
              </a:rPr>
              <a:t>COTA.com/careers</a:t>
            </a:r>
            <a:r>
              <a:rPr lang="en-US">
                <a:latin typeface="Arial"/>
                <a:ea typeface="Roboto"/>
                <a:cs typeface="Arial"/>
              </a:rPr>
              <a:t>.</a:t>
            </a:r>
          </a:p>
          <a:p>
            <a:pPr marL="285750" indent="-285750">
              <a:lnSpc>
                <a:spcPct val="100000"/>
              </a:lnSpc>
              <a:buFont typeface="Arial" panose="020B0604020202020204" pitchFamily="34" charset="0"/>
              <a:buChar char="•"/>
            </a:pPr>
            <a:r>
              <a:rPr lang="en-US">
                <a:latin typeface="Arial"/>
                <a:ea typeface="Roboto"/>
                <a:cs typeface="Arial"/>
              </a:rPr>
              <a:t>COTA's Operator training wages start at $21.50/hour. </a:t>
            </a:r>
            <a:br>
              <a:rPr lang="en-US"/>
            </a:br>
            <a:r>
              <a:rPr lang="en-US">
                <a:latin typeface="Arial"/>
                <a:ea typeface="Roboto"/>
                <a:cs typeface="Arial"/>
              </a:rPr>
              <a:t>Operators can make more than $33/hour after five years.</a:t>
            </a:r>
          </a:p>
          <a:p>
            <a:pPr marL="285750" indent="-285750">
              <a:lnSpc>
                <a:spcPct val="100000"/>
              </a:lnSpc>
              <a:buFont typeface="Arial" panose="020B0604020202020204" pitchFamily="34" charset="0"/>
              <a:buChar char="•"/>
            </a:pPr>
            <a:r>
              <a:rPr lang="en-US" b="1">
                <a:latin typeface="Arial"/>
                <a:ea typeface="Roboto"/>
                <a:cs typeface="Arial"/>
              </a:rPr>
              <a:t>Comprehensive insurance</a:t>
            </a:r>
            <a:r>
              <a:rPr lang="en-US">
                <a:latin typeface="Arial"/>
                <a:ea typeface="Roboto"/>
                <a:cs typeface="Arial"/>
              </a:rPr>
              <a:t>: medical, dental, vision</a:t>
            </a:r>
          </a:p>
          <a:p>
            <a:pPr marL="285750" indent="-285750">
              <a:lnSpc>
                <a:spcPct val="100000"/>
              </a:lnSpc>
              <a:buFont typeface="Arial" panose="020B0604020202020204" pitchFamily="34" charset="0"/>
              <a:buChar char="•"/>
            </a:pPr>
            <a:r>
              <a:rPr lang="en-US">
                <a:latin typeface="Arial"/>
                <a:ea typeface="Roboto"/>
                <a:cs typeface="Arial"/>
              </a:rPr>
              <a:t>Health flexible spending accounts</a:t>
            </a:r>
          </a:p>
          <a:p>
            <a:pPr marL="285750" indent="-285750">
              <a:lnSpc>
                <a:spcPct val="100000"/>
              </a:lnSpc>
              <a:buFont typeface="Arial" panose="020B0604020202020204" pitchFamily="34" charset="0"/>
              <a:buChar char="•"/>
            </a:pPr>
            <a:r>
              <a:rPr lang="en-US" b="1">
                <a:latin typeface="Arial"/>
                <a:ea typeface="Roboto"/>
                <a:cs typeface="Arial"/>
              </a:rPr>
              <a:t>Retirement/savings benefits</a:t>
            </a:r>
            <a:r>
              <a:rPr lang="en-US">
                <a:latin typeface="Arial"/>
                <a:ea typeface="Roboto"/>
                <a:cs typeface="Arial"/>
              </a:rPr>
              <a:t>: Ohio Public Employees Retirement System (OPERS), Deferred Compensation Plan</a:t>
            </a:r>
          </a:p>
          <a:p>
            <a:pPr marL="285750" indent="-285750">
              <a:lnSpc>
                <a:spcPct val="100000"/>
              </a:lnSpc>
              <a:buFont typeface="Arial" panose="020B0604020202020204" pitchFamily="34" charset="0"/>
              <a:buChar char="•"/>
            </a:pPr>
            <a:r>
              <a:rPr lang="en-US">
                <a:latin typeface="Arial"/>
                <a:ea typeface="Roboto"/>
                <a:cs typeface="Arial"/>
              </a:rPr>
              <a:t>Vacations, holiday, sick pay</a:t>
            </a:r>
          </a:p>
          <a:p>
            <a:pPr marL="285750" indent="-285750">
              <a:lnSpc>
                <a:spcPct val="100000"/>
              </a:lnSpc>
              <a:buFont typeface="Arial" panose="020B0604020202020204" pitchFamily="34" charset="0"/>
              <a:buChar char="•"/>
            </a:pPr>
            <a:r>
              <a:rPr lang="en-US" sz="1600" b="1" i="1">
                <a:solidFill>
                  <a:schemeClr val="accent2"/>
                </a:solidFill>
                <a:latin typeface="Georgia"/>
                <a:ea typeface="Roboto"/>
                <a:cs typeface="Arial"/>
              </a:rPr>
              <a:t>New: </a:t>
            </a:r>
            <a:r>
              <a:rPr lang="en-US">
                <a:solidFill>
                  <a:srgbClr val="595959"/>
                </a:solidFill>
                <a:latin typeface="Arial"/>
                <a:ea typeface="Roboto"/>
                <a:cs typeface="Arial"/>
              </a:rPr>
              <a:t>Full-paid family leave for all full-time and part-time COTA employees</a:t>
            </a:r>
          </a:p>
          <a:p>
            <a:pPr marL="285750" indent="-285750">
              <a:lnSpc>
                <a:spcPct val="100000"/>
              </a:lnSpc>
              <a:buFont typeface="Arial" panose="020B0604020202020204" pitchFamily="34" charset="0"/>
              <a:buChar char="•"/>
            </a:pPr>
            <a:r>
              <a:rPr lang="en-US" sz="1600" b="1" i="1">
                <a:solidFill>
                  <a:schemeClr val="accent2"/>
                </a:solidFill>
                <a:latin typeface="Georgia"/>
                <a:ea typeface="Roboto"/>
                <a:cs typeface="Arial"/>
              </a:rPr>
              <a:t>New:</a:t>
            </a:r>
            <a:r>
              <a:rPr lang="en-US" b="1">
                <a:solidFill>
                  <a:schemeClr val="accent1"/>
                </a:solidFill>
                <a:latin typeface="Arial"/>
                <a:ea typeface="Roboto"/>
                <a:cs typeface="Arial"/>
              </a:rPr>
              <a:t> </a:t>
            </a:r>
            <a:r>
              <a:rPr lang="en-US">
                <a:latin typeface="Arial"/>
                <a:ea typeface="Roboto"/>
                <a:cs typeface="Arial"/>
              </a:rPr>
              <a:t>Domestic partner benefits</a:t>
            </a:r>
          </a:p>
          <a:p>
            <a:pPr marL="285750" indent="-285750">
              <a:lnSpc>
                <a:spcPct val="100000"/>
              </a:lnSpc>
              <a:buFont typeface="Arial" panose="020B0604020202020204" pitchFamily="34" charset="0"/>
              <a:buChar char="•"/>
            </a:pPr>
            <a:r>
              <a:rPr lang="en-US" sz="1600" b="1" i="1">
                <a:solidFill>
                  <a:schemeClr val="accent2"/>
                </a:solidFill>
                <a:latin typeface="Georgia"/>
                <a:ea typeface="Roboto"/>
                <a:cs typeface="Arial"/>
              </a:rPr>
              <a:t>New:</a:t>
            </a:r>
            <a:r>
              <a:rPr lang="en-US" b="1">
                <a:solidFill>
                  <a:schemeClr val="accent1"/>
                </a:solidFill>
                <a:latin typeface="Arial"/>
                <a:ea typeface="Roboto"/>
                <a:cs typeface="Arial"/>
              </a:rPr>
              <a:t> </a:t>
            </a:r>
            <a:r>
              <a:rPr lang="en-US">
                <a:latin typeface="Arial"/>
                <a:ea typeface="Roboto"/>
                <a:cs typeface="Arial"/>
              </a:rPr>
              <a:t>Monthly student loan payment stipend </a:t>
            </a:r>
            <a:br>
              <a:rPr lang="en-US">
                <a:latin typeface="Arial"/>
                <a:ea typeface="Roboto"/>
                <a:cs typeface="Arial"/>
              </a:rPr>
            </a:br>
            <a:r>
              <a:rPr lang="en-US">
                <a:latin typeface="Arial"/>
                <a:ea typeface="Roboto"/>
                <a:cs typeface="Arial"/>
              </a:rPr>
              <a:t>(after six months)</a:t>
            </a:r>
          </a:p>
          <a:p>
            <a:pPr marL="285750" indent="-285750">
              <a:lnSpc>
                <a:spcPct val="100000"/>
              </a:lnSpc>
              <a:buFont typeface="Arial" panose="020B0604020202020204" pitchFamily="34" charset="0"/>
              <a:buChar char="•"/>
            </a:pPr>
            <a:r>
              <a:rPr lang="en-US">
                <a:latin typeface="Arial"/>
                <a:ea typeface="Roboto"/>
                <a:cs typeface="Arial"/>
              </a:rPr>
              <a:t>Biometric screening, fitness and wellness reimbursement</a:t>
            </a:r>
          </a:p>
          <a:p>
            <a:pPr marL="285750" indent="-285750">
              <a:lnSpc>
                <a:spcPct val="100000"/>
              </a:lnSpc>
              <a:buFont typeface="Arial" panose="020B0604020202020204" pitchFamily="34" charset="0"/>
              <a:buChar char="•"/>
            </a:pPr>
            <a:r>
              <a:rPr lang="en-US">
                <a:latin typeface="Arial"/>
                <a:ea typeface="Roboto"/>
                <a:cs typeface="Arial"/>
              </a:rPr>
              <a:t>Personal training and development, job advancement and Employee Assistance Program (EAP)</a:t>
            </a:r>
          </a:p>
          <a:p>
            <a:endParaRPr lang="en-US"/>
          </a:p>
        </p:txBody>
      </p:sp>
      <p:sp>
        <p:nvSpPr>
          <p:cNvPr id="26" name="SmartArt Placeholder 7">
            <a:extLst>
              <a:ext uri="{FF2B5EF4-FFF2-40B4-BE49-F238E27FC236}">
                <a16:creationId xmlns:a16="http://schemas.microsoft.com/office/drawing/2014/main" id="{9DF10DEB-83B7-A608-D1BA-777E779D3AA4}"/>
              </a:ext>
            </a:extLst>
          </p:cNvPr>
          <p:cNvSpPr>
            <a:spLocks noGrp="1"/>
          </p:cNvSpPr>
          <p:nvPr>
            <p:ph type="dgm" sz="quarter" idx="19"/>
          </p:nvPr>
        </p:nvSpPr>
        <p:spPr>
          <a:xfrm>
            <a:off x="5032" y="0"/>
            <a:ext cx="399262" cy="6858000"/>
          </a:xfrm>
        </p:spPr>
        <p:txBody>
          <a:bodyPr/>
          <a:lstStyle/>
          <a:p>
            <a:endParaRPr lang="en-US"/>
          </a:p>
        </p:txBody>
      </p:sp>
      <p:sp>
        <p:nvSpPr>
          <p:cNvPr id="31" name="SmartArt Placeholder 8">
            <a:extLst>
              <a:ext uri="{FF2B5EF4-FFF2-40B4-BE49-F238E27FC236}">
                <a16:creationId xmlns:a16="http://schemas.microsoft.com/office/drawing/2014/main" id="{4D9EBD7E-7446-82E2-89FE-8A433120F4A4}"/>
              </a:ext>
            </a:extLst>
          </p:cNvPr>
          <p:cNvSpPr>
            <a:spLocks noGrp="1"/>
          </p:cNvSpPr>
          <p:nvPr>
            <p:ph type="dgm" sz="quarter" idx="20"/>
          </p:nvPr>
        </p:nvSpPr>
        <p:spPr>
          <a:xfrm>
            <a:off x="4762499" y="0"/>
            <a:ext cx="1304925" cy="6858000"/>
          </a:xfrm>
        </p:spPr>
        <p:txBody>
          <a:bodyPr/>
          <a:lstStyle/>
          <a:p>
            <a:endParaRPr lang="en-US"/>
          </a:p>
        </p:txBody>
      </p:sp>
    </p:spTree>
    <p:extLst>
      <p:ext uri="{BB962C8B-B14F-4D97-AF65-F5344CB8AC3E}">
        <p14:creationId xmlns:p14="http://schemas.microsoft.com/office/powerpoint/2010/main" val="2187895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A group of people sitting at tables outside a blue and white train&#10;&#10;Description automatically generated">
            <a:extLst>
              <a:ext uri="{FF2B5EF4-FFF2-40B4-BE49-F238E27FC236}">
                <a16:creationId xmlns:a16="http://schemas.microsoft.com/office/drawing/2014/main" id="{C804406D-0880-18CF-7190-4E786C887351}"/>
              </a:ext>
            </a:extLst>
          </p:cNvPr>
          <p:cNvPicPr>
            <a:picLocks noGrp="1" noChangeAspect="1"/>
          </p:cNvPicPr>
          <p:nvPr>
            <p:ph type="pic" sz="quarter" idx="10"/>
          </p:nvPr>
        </p:nvPicPr>
        <p:blipFill rotWithShape="1">
          <a:blip r:embed="rId2"/>
          <a:srcRect l="25039" r="25039"/>
          <a:stretch/>
        </p:blipFill>
        <p:spPr>
          <a:xfrm>
            <a:off x="7056438" y="0"/>
            <a:ext cx="5135562" cy="6858000"/>
          </a:xfrm>
        </p:spPr>
      </p:pic>
      <p:sp>
        <p:nvSpPr>
          <p:cNvPr id="7" name="Title 6">
            <a:extLst>
              <a:ext uri="{FF2B5EF4-FFF2-40B4-BE49-F238E27FC236}">
                <a16:creationId xmlns:a16="http://schemas.microsoft.com/office/drawing/2014/main" id="{89354907-D717-523F-A710-7B93A733158A}"/>
              </a:ext>
            </a:extLst>
          </p:cNvPr>
          <p:cNvSpPr>
            <a:spLocks noGrp="1"/>
          </p:cNvSpPr>
          <p:nvPr>
            <p:ph type="title"/>
          </p:nvPr>
        </p:nvSpPr>
        <p:spPr>
          <a:xfrm>
            <a:off x="912195" y="707312"/>
            <a:ext cx="4488661" cy="2117382"/>
          </a:xfrm>
        </p:spPr>
        <p:txBody>
          <a:bodyPr lIns="91440" tIns="45720" rIns="91440" bIns="45720" anchor="t"/>
          <a:lstStyle/>
          <a:p>
            <a:r>
              <a:rPr lang="en-US">
                <a:latin typeface="Arial"/>
                <a:cs typeface="Arial"/>
              </a:rPr>
              <a:t>Workforce Outlook for January 2024</a:t>
            </a:r>
            <a:endParaRPr lang="en-US"/>
          </a:p>
        </p:txBody>
      </p:sp>
      <p:sp>
        <p:nvSpPr>
          <p:cNvPr id="10" name="Text Placeholder 9">
            <a:extLst>
              <a:ext uri="{FF2B5EF4-FFF2-40B4-BE49-F238E27FC236}">
                <a16:creationId xmlns:a16="http://schemas.microsoft.com/office/drawing/2014/main" id="{49BA709D-96BC-5965-7E23-EBCFAB773835}"/>
              </a:ext>
            </a:extLst>
          </p:cNvPr>
          <p:cNvSpPr>
            <a:spLocks noGrp="1"/>
          </p:cNvSpPr>
          <p:nvPr>
            <p:ph type="body" sz="quarter" idx="15"/>
          </p:nvPr>
        </p:nvSpPr>
        <p:spPr>
          <a:xfrm>
            <a:off x="912195" y="3047837"/>
            <a:ext cx="4676214" cy="2179264"/>
          </a:xfrm>
        </p:spPr>
        <p:txBody>
          <a:bodyPr lIns="91440" tIns="45720" rIns="91440" bIns="45720" anchor="t"/>
          <a:lstStyle/>
          <a:p>
            <a:r>
              <a:rPr lang="en-US">
                <a:latin typeface="Arial"/>
                <a:ea typeface="Roboto"/>
                <a:cs typeface="Arial"/>
              </a:rPr>
              <a:t>COTA’s growing ranks of Transit Operators made it possible to restore service to our community in September 2023. COTA projects a stable number of Operators through January 2024. </a:t>
            </a:r>
            <a:r>
              <a:rPr lang="en-US" b="1">
                <a:solidFill>
                  <a:schemeClr val="accent2"/>
                </a:solidFill>
                <a:latin typeface="Arial"/>
                <a:ea typeface="Roboto"/>
                <a:cs typeface="Arial"/>
              </a:rPr>
              <a:t>COTA is not making any service reductions for January 2024.</a:t>
            </a:r>
            <a:endParaRPr lang="en-US">
              <a:solidFill>
                <a:schemeClr val="accent2"/>
              </a:solidFill>
              <a:latin typeface="Arial"/>
              <a:ea typeface="Roboto"/>
              <a:cs typeface="Arial"/>
            </a:endParaRPr>
          </a:p>
          <a:p>
            <a:endParaRPr lang="en-US">
              <a:solidFill>
                <a:srgbClr val="595959"/>
              </a:solidFill>
              <a:latin typeface="Arial"/>
              <a:ea typeface="Roboto"/>
              <a:cs typeface="Arial"/>
            </a:endParaRPr>
          </a:p>
          <a:p>
            <a:endParaRPr lang="en-US"/>
          </a:p>
        </p:txBody>
      </p:sp>
      <p:sp>
        <p:nvSpPr>
          <p:cNvPr id="19" name="SmartArt Placeholder 2">
            <a:extLst>
              <a:ext uri="{FF2B5EF4-FFF2-40B4-BE49-F238E27FC236}">
                <a16:creationId xmlns:a16="http://schemas.microsoft.com/office/drawing/2014/main" id="{C0F16C22-F05C-69F4-F0E7-CB31E14DCCFA}"/>
              </a:ext>
            </a:extLst>
          </p:cNvPr>
          <p:cNvSpPr>
            <a:spLocks noGrp="1"/>
          </p:cNvSpPr>
          <p:nvPr>
            <p:ph type="dgm" sz="quarter" idx="19"/>
          </p:nvPr>
        </p:nvSpPr>
        <p:spPr>
          <a:xfrm>
            <a:off x="11792738" y="0"/>
            <a:ext cx="399262" cy="6858000"/>
          </a:xfrm>
        </p:spPr>
        <p:txBody>
          <a:bodyPr/>
          <a:lstStyle/>
          <a:p>
            <a:endParaRPr lang="en-US"/>
          </a:p>
        </p:txBody>
      </p:sp>
      <p:sp>
        <p:nvSpPr>
          <p:cNvPr id="20" name="SmartArt Placeholder 7">
            <a:extLst>
              <a:ext uri="{FF2B5EF4-FFF2-40B4-BE49-F238E27FC236}">
                <a16:creationId xmlns:a16="http://schemas.microsoft.com/office/drawing/2014/main" id="{59425041-F755-B51B-30BA-168DE804FF43}"/>
              </a:ext>
            </a:extLst>
          </p:cNvPr>
          <p:cNvSpPr>
            <a:spLocks noGrp="1"/>
          </p:cNvSpPr>
          <p:nvPr>
            <p:ph type="dgm" sz="quarter" idx="17"/>
          </p:nvPr>
        </p:nvSpPr>
        <p:spPr>
          <a:xfrm>
            <a:off x="6096000" y="0"/>
            <a:ext cx="1304925" cy="6858000"/>
          </a:xfrm>
        </p:spPr>
        <p:txBody>
          <a:bodyPr/>
          <a:lstStyle/>
          <a:p>
            <a:endParaRPr lang="en-US"/>
          </a:p>
        </p:txBody>
      </p:sp>
      <p:sp>
        <p:nvSpPr>
          <p:cNvPr id="21" name="SmartArt Placeholder 8">
            <a:extLst>
              <a:ext uri="{FF2B5EF4-FFF2-40B4-BE49-F238E27FC236}">
                <a16:creationId xmlns:a16="http://schemas.microsoft.com/office/drawing/2014/main" id="{46973F4F-5FA1-28F9-A8B3-728DA4852F16}"/>
              </a:ext>
            </a:extLst>
          </p:cNvPr>
          <p:cNvSpPr>
            <a:spLocks noGrp="1"/>
          </p:cNvSpPr>
          <p:nvPr>
            <p:ph type="dgm" sz="quarter" idx="18"/>
          </p:nvPr>
        </p:nvSpPr>
        <p:spPr>
          <a:xfrm>
            <a:off x="6095999" y="0"/>
            <a:ext cx="1304925" cy="6858000"/>
          </a:xfrm>
        </p:spPr>
        <p:txBody>
          <a:bodyPr/>
          <a:lstStyle/>
          <a:p>
            <a:endParaRPr lang="en-US"/>
          </a:p>
        </p:txBody>
      </p:sp>
    </p:spTree>
    <p:extLst>
      <p:ext uri="{BB962C8B-B14F-4D97-AF65-F5344CB8AC3E}">
        <p14:creationId xmlns:p14="http://schemas.microsoft.com/office/powerpoint/2010/main" val="2966339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1B6A6B-A686-2841-9F17-4C37B8CD39FF}"/>
              </a:ext>
            </a:extLst>
          </p:cNvPr>
          <p:cNvPicPr>
            <a:picLocks noChangeAspect="1"/>
          </p:cNvPicPr>
          <p:nvPr/>
        </p:nvPicPr>
        <p:blipFill rotWithShape="1">
          <a:blip r:embed="rId2"/>
          <a:srcRect t="7812" b="7812"/>
          <a:stretch/>
        </p:blipFill>
        <p:spPr>
          <a:xfrm>
            <a:off x="0" y="0"/>
            <a:ext cx="12191999" cy="6858000"/>
          </a:xfrm>
          <a:prstGeom prst="rect">
            <a:avLst/>
          </a:prstGeom>
        </p:spPr>
      </p:pic>
      <p:sp>
        <p:nvSpPr>
          <p:cNvPr id="19" name="Rectangle 18">
            <a:extLst>
              <a:ext uri="{FF2B5EF4-FFF2-40B4-BE49-F238E27FC236}">
                <a16:creationId xmlns:a16="http://schemas.microsoft.com/office/drawing/2014/main" id="{A80B2561-62DC-7B24-653C-5B6753C2E8E1}"/>
              </a:ext>
            </a:extLst>
          </p:cNvPr>
          <p:cNvSpPr/>
          <p:nvPr/>
        </p:nvSpPr>
        <p:spPr>
          <a:xfrm>
            <a:off x="0" y="6291"/>
            <a:ext cx="8041566" cy="6847316"/>
          </a:xfrm>
          <a:prstGeom prst="rect">
            <a:avLst/>
          </a:prstGeom>
          <a:solidFill>
            <a:srgbClr val="011F5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B68F6D1-7352-8175-D70F-12E5CA408B80}"/>
              </a:ext>
            </a:extLst>
          </p:cNvPr>
          <p:cNvSpPr/>
          <p:nvPr/>
        </p:nvSpPr>
        <p:spPr>
          <a:xfrm>
            <a:off x="7120213" y="217"/>
            <a:ext cx="936294" cy="6853390"/>
          </a:xfrm>
          <a:prstGeom prst="rect">
            <a:avLst/>
          </a:prstGeom>
          <a:solidFill>
            <a:srgbClr val="011F5C">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3C9155F0-B326-324E-AF70-1211C3DC16FC}"/>
              </a:ext>
            </a:extLst>
          </p:cNvPr>
          <p:cNvSpPr>
            <a:spLocks noGrp="1"/>
          </p:cNvSpPr>
          <p:nvPr>
            <p:ph type="body" sz="quarter" idx="15"/>
          </p:nvPr>
        </p:nvSpPr>
        <p:spPr>
          <a:xfrm>
            <a:off x="662738" y="2183165"/>
            <a:ext cx="6196010" cy="1084521"/>
          </a:xfrm>
        </p:spPr>
        <p:txBody>
          <a:bodyPr/>
          <a:lstStyle/>
          <a:p>
            <a:r>
              <a:rPr lang="en-US"/>
              <a:t>CHANGES</a:t>
            </a:r>
          </a:p>
        </p:txBody>
      </p:sp>
      <p:sp>
        <p:nvSpPr>
          <p:cNvPr id="7" name="Text Placeholder 6">
            <a:extLst>
              <a:ext uri="{FF2B5EF4-FFF2-40B4-BE49-F238E27FC236}">
                <a16:creationId xmlns:a16="http://schemas.microsoft.com/office/drawing/2014/main" id="{CFC948C5-F2AF-C146-B492-4E7DCE478ADC}"/>
              </a:ext>
            </a:extLst>
          </p:cNvPr>
          <p:cNvSpPr>
            <a:spLocks noGrp="1"/>
          </p:cNvSpPr>
          <p:nvPr>
            <p:ph type="body" sz="quarter" idx="16"/>
          </p:nvPr>
        </p:nvSpPr>
        <p:spPr>
          <a:xfrm>
            <a:off x="662738" y="1254482"/>
            <a:ext cx="5910262" cy="817289"/>
          </a:xfrm>
        </p:spPr>
        <p:txBody>
          <a:bodyPr/>
          <a:lstStyle/>
          <a:p>
            <a:r>
              <a:rPr lang="en-US"/>
              <a:t>service</a:t>
            </a:r>
          </a:p>
        </p:txBody>
      </p:sp>
      <p:cxnSp>
        <p:nvCxnSpPr>
          <p:cNvPr id="11" name="Straight Connector 10">
            <a:extLst>
              <a:ext uri="{FF2B5EF4-FFF2-40B4-BE49-F238E27FC236}">
                <a16:creationId xmlns:a16="http://schemas.microsoft.com/office/drawing/2014/main" id="{2D9C6093-7C2A-C842-960D-6B77FAFC29C3}"/>
              </a:ext>
            </a:extLst>
          </p:cNvPr>
          <p:cNvCxnSpPr>
            <a:cxnSpLocks/>
          </p:cNvCxnSpPr>
          <p:nvPr/>
        </p:nvCxnSpPr>
        <p:spPr>
          <a:xfrm>
            <a:off x="0" y="6430399"/>
            <a:ext cx="11771586" cy="29284"/>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340FFAB-F5DC-B344-A373-CE689FEC6FED}"/>
              </a:ext>
            </a:extLst>
          </p:cNvPr>
          <p:cNvSpPr txBox="1"/>
          <p:nvPr/>
        </p:nvSpPr>
        <p:spPr>
          <a:xfrm>
            <a:off x="11168618" y="6544702"/>
            <a:ext cx="457200" cy="184666"/>
          </a:xfrm>
          <a:prstGeom prst="rect">
            <a:avLst/>
          </a:prstGeom>
          <a:noFill/>
          <a:effectLst>
            <a:outerShdw blurRad="368300" sx="88000" sy="88000" algn="ctr" rotWithShape="0">
              <a:srgbClr val="000000">
                <a:alpha val="24000"/>
              </a:srgbClr>
            </a:outerShdw>
          </a:effectLst>
        </p:spPr>
        <p:txBody>
          <a:bodyPr wrap="square" lIns="0" tIns="0" rIns="0" bIns="0" rtlCol="0">
            <a:spAutoFit/>
          </a:bodyPr>
          <a:lstStyle/>
          <a:p>
            <a:pPr algn="r"/>
            <a:fld id="{03118E43-EB06-F042-8542-7D615EF76FB7}" type="slidenum">
              <a:rPr lang="en-US" sz="1200" b="1" i="0" smtClean="0">
                <a:solidFill>
                  <a:schemeClr val="bg1"/>
                </a:solidFill>
                <a:latin typeface="Georgia" panose="02040502050405020303" pitchFamily="18" charset="0"/>
              </a:rPr>
              <a:pPr algn="r"/>
              <a:t>8</a:t>
            </a:fld>
            <a:endParaRPr lang="en-US" sz="1200" b="1" i="0">
              <a:solidFill>
                <a:schemeClr val="bg1"/>
              </a:solidFill>
              <a:latin typeface="Georgia" panose="02040502050405020303" pitchFamily="18" charset="0"/>
            </a:endParaRPr>
          </a:p>
        </p:txBody>
      </p:sp>
      <p:sp>
        <p:nvSpPr>
          <p:cNvPr id="13" name="TextBox 12">
            <a:extLst>
              <a:ext uri="{FF2B5EF4-FFF2-40B4-BE49-F238E27FC236}">
                <a16:creationId xmlns:a16="http://schemas.microsoft.com/office/drawing/2014/main" id="{7A13343D-39E9-A34C-B92D-FE9DF6FE49C7}"/>
              </a:ext>
            </a:extLst>
          </p:cNvPr>
          <p:cNvSpPr txBox="1"/>
          <p:nvPr/>
        </p:nvSpPr>
        <p:spPr>
          <a:xfrm>
            <a:off x="653018" y="6544702"/>
            <a:ext cx="2942895" cy="169277"/>
          </a:xfrm>
          <a:prstGeom prst="rect">
            <a:avLst/>
          </a:prstGeom>
          <a:noFill/>
        </p:spPr>
        <p:txBody>
          <a:bodyPr wrap="square" lIns="0" tIns="0" rIns="0" bIns="0" rtlCol="0" anchor="t">
            <a:spAutoFit/>
          </a:bodyPr>
          <a:lstStyle/>
          <a:p>
            <a:r>
              <a:rPr lang="en-US" sz="1100" b="1" i="0">
                <a:solidFill>
                  <a:schemeClr val="tx2">
                    <a:lumMod val="40000"/>
                    <a:lumOff val="60000"/>
                  </a:schemeClr>
                </a:solidFill>
                <a:latin typeface="Arial"/>
                <a:cs typeface="Arial"/>
              </a:rPr>
              <a:t>COTA</a:t>
            </a:r>
            <a:r>
              <a:rPr lang="en-US" sz="1100">
                <a:solidFill>
                  <a:schemeClr val="tx2">
                    <a:lumMod val="40000"/>
                    <a:lumOff val="60000"/>
                  </a:schemeClr>
                </a:solidFill>
                <a:latin typeface="Arial"/>
                <a:cs typeface="Arial"/>
              </a:rPr>
              <a:t>  </a:t>
            </a:r>
            <a:r>
              <a:rPr lang="en-US" sz="1100" b="0" i="0">
                <a:solidFill>
                  <a:schemeClr val="tx2">
                    <a:lumMod val="40000"/>
                    <a:lumOff val="60000"/>
                  </a:schemeClr>
                </a:solidFill>
                <a:latin typeface="Arial"/>
                <a:cs typeface="Arial"/>
              </a:rPr>
              <a:t> |</a:t>
            </a:r>
            <a:r>
              <a:rPr lang="en-US" sz="1100">
                <a:solidFill>
                  <a:schemeClr val="tx2">
                    <a:lumMod val="40000"/>
                    <a:lumOff val="60000"/>
                  </a:schemeClr>
                </a:solidFill>
                <a:latin typeface="Arial"/>
                <a:cs typeface="Arial"/>
              </a:rPr>
              <a:t>  </a:t>
            </a:r>
            <a:r>
              <a:rPr lang="en-US" sz="1100" b="0" i="0">
                <a:solidFill>
                  <a:schemeClr val="tx2">
                    <a:lumMod val="40000"/>
                    <a:lumOff val="60000"/>
                  </a:schemeClr>
                </a:solidFill>
                <a:latin typeface="Arial"/>
                <a:cs typeface="Arial"/>
              </a:rPr>
              <a:t> MOVING EVERY LIFE </a:t>
            </a:r>
            <a:r>
              <a:rPr lang="en-US" sz="1100" b="1" i="1">
                <a:solidFill>
                  <a:schemeClr val="tx2">
                    <a:lumMod val="40000"/>
                    <a:lumOff val="60000"/>
                  </a:schemeClr>
                </a:solidFill>
                <a:latin typeface="Georgia"/>
                <a:cs typeface="Arial"/>
              </a:rPr>
              <a:t>forward</a:t>
            </a:r>
          </a:p>
        </p:txBody>
      </p:sp>
      <p:sp>
        <p:nvSpPr>
          <p:cNvPr id="3" name="Google Shape;115;p15">
            <a:extLst>
              <a:ext uri="{FF2B5EF4-FFF2-40B4-BE49-F238E27FC236}">
                <a16:creationId xmlns:a16="http://schemas.microsoft.com/office/drawing/2014/main" id="{1A7DE98E-DFE7-3C5B-6738-50DD57642FB9}"/>
              </a:ext>
            </a:extLst>
          </p:cNvPr>
          <p:cNvSpPr txBox="1"/>
          <p:nvPr/>
        </p:nvSpPr>
        <p:spPr>
          <a:xfrm>
            <a:off x="731876" y="3514233"/>
            <a:ext cx="5207106" cy="3034452"/>
          </a:xfrm>
          <a:prstGeom prst="rect">
            <a:avLst/>
          </a:prstGeom>
          <a:noFill/>
          <a:ln>
            <a:noFill/>
          </a:ln>
        </p:spPr>
        <p:txBody>
          <a:bodyPr spcFirstLastPara="1" wrap="square" lIns="64283" tIns="32133" rIns="64283" bIns="32133" anchor="t" anchorCtr="0">
            <a:noAutofit/>
          </a:bodyPr>
          <a:lstStyle/>
          <a:p>
            <a:pPr>
              <a:buClr>
                <a:srgbClr val="000000"/>
              </a:buClr>
              <a:buSzPts val="5600"/>
            </a:pPr>
            <a:r>
              <a:rPr lang="en-US">
                <a:solidFill>
                  <a:schemeClr val="bg1"/>
                </a:solidFill>
                <a:latin typeface="Arial"/>
                <a:ea typeface="Arial"/>
                <a:cs typeface="Arial"/>
                <a:sym typeface="Arial"/>
              </a:rPr>
              <a:t>The following service changes are final and will begin on Monday, Jan. 1, 2024.  </a:t>
            </a:r>
            <a:endParaRPr lang="en-US">
              <a:solidFill>
                <a:schemeClr val="bg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78412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AAAD-0ADA-F39D-E332-03A845BBEB0D}"/>
              </a:ext>
            </a:extLst>
          </p:cNvPr>
          <p:cNvSpPr>
            <a:spLocks noGrp="1"/>
          </p:cNvSpPr>
          <p:nvPr>
            <p:ph type="title"/>
          </p:nvPr>
        </p:nvSpPr>
        <p:spPr>
          <a:xfrm>
            <a:off x="732138" y="245658"/>
            <a:ext cx="10515600" cy="651156"/>
          </a:xfrm>
        </p:spPr>
        <p:txBody>
          <a:bodyPr lIns="91440" tIns="45720" rIns="91440" bIns="45720" anchor="t"/>
          <a:lstStyle/>
          <a:p>
            <a:pPr>
              <a:tabLst>
                <a:tab pos="631825" algn="l"/>
              </a:tabLst>
            </a:pPr>
            <a:r>
              <a:rPr lang="en-US">
                <a:latin typeface="Arial"/>
                <a:cs typeface="Arial"/>
              </a:rPr>
              <a:t>Time and Alignment Changes</a:t>
            </a:r>
            <a:br>
              <a:rPr lang="en-US">
                <a:latin typeface="Arial"/>
                <a:cs typeface="Arial"/>
              </a:rPr>
            </a:br>
            <a:endParaRPr lang="en-US"/>
          </a:p>
        </p:txBody>
      </p:sp>
      <p:graphicFrame>
        <p:nvGraphicFramePr>
          <p:cNvPr id="4" name="Table 4">
            <a:extLst>
              <a:ext uri="{FF2B5EF4-FFF2-40B4-BE49-F238E27FC236}">
                <a16:creationId xmlns:a16="http://schemas.microsoft.com/office/drawing/2014/main" id="{9697E237-348B-B541-9765-4BBCFE46F641}"/>
              </a:ext>
            </a:extLst>
          </p:cNvPr>
          <p:cNvGraphicFramePr>
            <a:graphicFrameLocks noGrp="1"/>
          </p:cNvGraphicFramePr>
          <p:nvPr>
            <p:extLst>
              <p:ext uri="{D42A27DB-BD31-4B8C-83A1-F6EECF244321}">
                <p14:modId xmlns:p14="http://schemas.microsoft.com/office/powerpoint/2010/main" val="1139555248"/>
              </p:ext>
            </p:extLst>
          </p:nvPr>
        </p:nvGraphicFramePr>
        <p:xfrm>
          <a:off x="844163" y="1708726"/>
          <a:ext cx="10515589" cy="4052330"/>
        </p:xfrm>
        <a:graphic>
          <a:graphicData uri="http://schemas.openxmlformats.org/drawingml/2006/table">
            <a:tbl>
              <a:tblPr bandRow="1">
                <a:tableStyleId>{21E4AEA4-8DFA-4A89-87EB-49C32662AFE0}</a:tableStyleId>
              </a:tblPr>
              <a:tblGrid>
                <a:gridCol w="3244644">
                  <a:extLst>
                    <a:ext uri="{9D8B030D-6E8A-4147-A177-3AD203B41FA5}">
                      <a16:colId xmlns:a16="http://schemas.microsoft.com/office/drawing/2014/main" val="3025553151"/>
                    </a:ext>
                  </a:extLst>
                </a:gridCol>
                <a:gridCol w="3932903">
                  <a:extLst>
                    <a:ext uri="{9D8B030D-6E8A-4147-A177-3AD203B41FA5}">
                      <a16:colId xmlns:a16="http://schemas.microsoft.com/office/drawing/2014/main" val="721263525"/>
                    </a:ext>
                  </a:extLst>
                </a:gridCol>
                <a:gridCol w="3338042">
                  <a:extLst>
                    <a:ext uri="{9D8B030D-6E8A-4147-A177-3AD203B41FA5}">
                      <a16:colId xmlns:a16="http://schemas.microsoft.com/office/drawing/2014/main" val="1602148672"/>
                    </a:ext>
                  </a:extLst>
                </a:gridCol>
              </a:tblGrid>
              <a:tr h="479310">
                <a:tc>
                  <a:txBody>
                    <a:bodyPr/>
                    <a:lstStyle/>
                    <a:p>
                      <a:r>
                        <a:rPr lang="en-US" b="0">
                          <a:solidFill>
                            <a:schemeClr val="bg1"/>
                          </a:solidFill>
                          <a:latin typeface="Arial"/>
                          <a:cs typeface="Arial"/>
                        </a:rPr>
                        <a:t>LINE</a:t>
                      </a:r>
                      <a:endParaRPr lang="en-US"/>
                    </a:p>
                  </a:txBody>
                  <a:tcPr anchor="ctr">
                    <a:solidFill>
                      <a:schemeClr val="accent2"/>
                    </a:solidFill>
                  </a:tcPr>
                </a:tc>
                <a:tc>
                  <a:txBody>
                    <a:bodyPr/>
                    <a:lstStyle/>
                    <a:p>
                      <a:r>
                        <a:rPr lang="en-US" b="0">
                          <a:solidFill>
                            <a:schemeClr val="bg1"/>
                          </a:solidFill>
                          <a:latin typeface="Arial"/>
                          <a:cs typeface="Arial"/>
                        </a:rPr>
                        <a:t>CHANGES</a:t>
                      </a:r>
                    </a:p>
                  </a:txBody>
                  <a:tcPr anchor="ctr">
                    <a:solidFill>
                      <a:schemeClr val="accent2"/>
                    </a:solidFill>
                  </a:tcPr>
                </a:tc>
                <a:tc>
                  <a:txBody>
                    <a:bodyPr/>
                    <a:lstStyle/>
                    <a:p>
                      <a:r>
                        <a:rPr lang="en-US" b="0">
                          <a:solidFill>
                            <a:schemeClr val="bg1"/>
                          </a:solidFill>
                          <a:latin typeface="Arial"/>
                          <a:cs typeface="Arial"/>
                        </a:rPr>
                        <a:t>RATIONALE</a:t>
                      </a:r>
                    </a:p>
                  </a:txBody>
                  <a:tcPr anchor="ctr">
                    <a:solidFill>
                      <a:schemeClr val="accent2"/>
                    </a:solidFill>
                  </a:tcPr>
                </a:tc>
                <a:extLst>
                  <a:ext uri="{0D108BD9-81ED-4DB2-BD59-A6C34878D82A}">
                    <a16:rowId xmlns:a16="http://schemas.microsoft.com/office/drawing/2014/main" val="1099593684"/>
                  </a:ext>
                </a:extLst>
              </a:tr>
              <a:tr h="507999">
                <a:tc>
                  <a:txBody>
                    <a:bodyPr/>
                    <a:lstStyle/>
                    <a:p>
                      <a:pPr lvl="0">
                        <a:buNone/>
                      </a:pPr>
                      <a:r>
                        <a:rPr lang="en-US" sz="1400" b="1" i="1">
                          <a:solidFill>
                            <a:srgbClr val="011F5C"/>
                          </a:solidFill>
                          <a:latin typeface="Georgia"/>
                          <a:cs typeface="Arial"/>
                        </a:rPr>
                        <a:t>45</a:t>
                      </a:r>
                      <a:r>
                        <a:rPr lang="en-US" sz="1400" b="1" i="1">
                          <a:solidFill>
                            <a:schemeClr val="tx1"/>
                          </a:solidFill>
                          <a:latin typeface="Georgia"/>
                          <a:cs typeface="Arial"/>
                        </a:rPr>
                        <a:t> </a:t>
                      </a:r>
                      <a:r>
                        <a:rPr lang="en-US" sz="1400" b="0" i="0">
                          <a:solidFill>
                            <a:schemeClr val="tx1"/>
                          </a:solidFill>
                          <a:latin typeface="Arial"/>
                          <a:cs typeface="Arial"/>
                        </a:rPr>
                        <a:t>New Albany</a:t>
                      </a:r>
                    </a:p>
                  </a:txBody>
                  <a:tcPr anchor="ctr"/>
                </a:tc>
                <a:tc>
                  <a:txBody>
                    <a:bodyPr/>
                    <a:lstStyle/>
                    <a:p>
                      <a:pPr lvl="0">
                        <a:buNone/>
                      </a:pPr>
                      <a:r>
                        <a:rPr lang="en-US" sz="1400">
                          <a:latin typeface="Arial"/>
                          <a:cs typeface="Arial"/>
                        </a:rPr>
                        <a:t>The inbound morning trip and outbound evening trip will no longer stop at Easton Transit Center. The outbound morning trip and inbound afternoon trip will continue to stop at Easton Transit Center.</a:t>
                      </a:r>
                    </a:p>
                  </a:txBody>
                  <a:tcPr anchor="ctr"/>
                </a:tc>
                <a:tc>
                  <a:txBody>
                    <a:bodyPr/>
                    <a:lstStyle/>
                    <a:p>
                      <a:pPr marL="0" marR="0" lvl="0" indent="0" algn="l">
                        <a:lnSpc>
                          <a:spcPct val="100000"/>
                        </a:lnSpc>
                        <a:spcBef>
                          <a:spcPts val="0"/>
                        </a:spcBef>
                        <a:spcAft>
                          <a:spcPts val="0"/>
                        </a:spcAft>
                        <a:buNone/>
                      </a:pPr>
                      <a:r>
                        <a:rPr lang="en-US" sz="1600" b="1" i="0" u="none" strike="noStrike" noProof="0">
                          <a:solidFill>
                            <a:schemeClr val="accent2"/>
                          </a:solidFill>
                          <a:latin typeface="Arial"/>
                        </a:rPr>
                        <a:t>Customer request</a:t>
                      </a:r>
                      <a:r>
                        <a:rPr lang="en-US" sz="1600" b="0" i="0" u="none" strike="noStrike" noProof="0">
                          <a:solidFill>
                            <a:srgbClr val="000000"/>
                          </a:solidFill>
                          <a:latin typeface="Calibri"/>
                        </a:rPr>
                        <a:t> for more direct service between New Albany and downtown Columbus. The new Line 35 is an alternative connection between New Albany and Easton Transit Center.</a:t>
                      </a:r>
                      <a:endParaRPr lang="en-US"/>
                    </a:p>
                  </a:txBody>
                  <a:tcPr anchor="ctr"/>
                </a:tc>
                <a:extLst>
                  <a:ext uri="{0D108BD9-81ED-4DB2-BD59-A6C34878D82A}">
                    <a16:rowId xmlns:a16="http://schemas.microsoft.com/office/drawing/2014/main" val="4044305677"/>
                  </a:ext>
                </a:extLst>
              </a:tr>
              <a:tr h="860300">
                <a:tc>
                  <a:txBody>
                    <a:bodyPr/>
                    <a:lstStyle/>
                    <a:p>
                      <a:pPr lvl="0">
                        <a:buNone/>
                      </a:pPr>
                      <a:r>
                        <a:rPr lang="en-US" sz="1400" b="1" i="1" u="none" strike="noStrike" noProof="0">
                          <a:solidFill>
                            <a:srgbClr val="011F5C"/>
                          </a:solidFill>
                          <a:latin typeface="Georgia"/>
                        </a:rPr>
                        <a:t>71 </a:t>
                      </a:r>
                      <a:r>
                        <a:rPr lang="en-US" sz="1400" b="0" i="0" u="none" strike="noStrike" noProof="0">
                          <a:solidFill>
                            <a:schemeClr val="tx1"/>
                          </a:solidFill>
                          <a:latin typeface="Arial"/>
                        </a:rPr>
                        <a:t>Hilliard</a:t>
                      </a:r>
                    </a:p>
                  </a:txBody>
                  <a:tcPr anchor="ctr"/>
                </a:tc>
                <a:tc>
                  <a:txBody>
                    <a:bodyPr/>
                    <a:lstStyle/>
                    <a:p>
                      <a:pPr lvl="0">
                        <a:buNone/>
                      </a:pPr>
                      <a:r>
                        <a:rPr lang="en-US" sz="1400" b="0" i="0" u="none" strike="noStrike" noProof="0">
                          <a:solidFill>
                            <a:srgbClr val="000000"/>
                          </a:solidFill>
                          <a:latin typeface="Arial"/>
                        </a:rPr>
                        <a:t>Cemetery Road Park and Ride and Hilliard UMC Park and Ride will close.</a:t>
                      </a:r>
                    </a:p>
                    <a:p>
                      <a:pPr lvl="0">
                        <a:buNone/>
                      </a:pPr>
                      <a:br>
                        <a:rPr lang="en-US" sz="1400" b="0" i="0" u="none" strike="noStrike" noProof="0">
                          <a:solidFill>
                            <a:srgbClr val="000000"/>
                          </a:solidFill>
                          <a:latin typeface="Arial"/>
                        </a:rPr>
                      </a:br>
                      <a:r>
                        <a:rPr lang="en-US" sz="1400" b="0" i="0" u="none" strike="noStrike" noProof="0">
                          <a:solidFill>
                            <a:srgbClr val="000000"/>
                          </a:solidFill>
                          <a:latin typeface="Arial"/>
                        </a:rPr>
                        <a:t>The new end of line for Line 71 will be Renner Road Park and Ride. </a:t>
                      </a:r>
                      <a:endParaRPr lang="en-US"/>
                    </a:p>
                  </a:txBody>
                  <a:tcPr anchor="ctr"/>
                </a:tc>
                <a:tc>
                  <a:txBody>
                    <a:bodyPr/>
                    <a:lstStyle/>
                    <a:p>
                      <a:pPr lvl="0">
                        <a:buNone/>
                      </a:pPr>
                      <a:r>
                        <a:rPr lang="en-US" sz="1400" b="0" i="0" u="none" strike="noStrike" noProof="0">
                          <a:solidFill>
                            <a:srgbClr val="000000"/>
                          </a:solidFill>
                          <a:latin typeface="Arial"/>
                        </a:rPr>
                        <a:t>Redevelopment of Hilliard Cemetery Road Park and Ride. Low ridership north of Renner Road Park and Ride.</a:t>
                      </a:r>
                      <a:endParaRPr lang="en-US"/>
                    </a:p>
                  </a:txBody>
                  <a:tcPr anchor="ctr"/>
                </a:tc>
                <a:extLst>
                  <a:ext uri="{0D108BD9-81ED-4DB2-BD59-A6C34878D82A}">
                    <a16:rowId xmlns:a16="http://schemas.microsoft.com/office/drawing/2014/main" val="2292359131"/>
                  </a:ext>
                </a:extLst>
              </a:tr>
              <a:tr h="860300">
                <a:tc>
                  <a:txBody>
                    <a:bodyPr/>
                    <a:lstStyle/>
                    <a:p>
                      <a:pPr lvl="0">
                        <a:buNone/>
                      </a:pPr>
                      <a:r>
                        <a:rPr lang="en-US" sz="1400" b="1" i="1" u="none" strike="noStrike" noProof="0">
                          <a:solidFill>
                            <a:srgbClr val="011F5C"/>
                          </a:solidFill>
                          <a:latin typeface="Georgia"/>
                        </a:rPr>
                        <a:t>  C</a:t>
                      </a:r>
                      <a:r>
                        <a:rPr lang="en-US" sz="1400" b="1" i="1" kern="1200" noProof="0">
                          <a:solidFill>
                            <a:srgbClr val="011F5C"/>
                          </a:solidFill>
                          <a:latin typeface="Georgia"/>
                          <a:ea typeface="+mn-ea"/>
                          <a:cs typeface="Arial"/>
                        </a:rPr>
                        <a:t>MA</a:t>
                      </a:r>
                      <a:r>
                        <a:rPr lang="en-US" sz="1400" b="1" i="1" u="none" strike="noStrike" noProof="0">
                          <a:solidFill>
                            <a:srgbClr val="011F5C"/>
                          </a:solidFill>
                          <a:latin typeface="Georgia"/>
                        </a:rPr>
                        <a:t>X</a:t>
                      </a:r>
                      <a:endParaRPr lang="en-US" sz="1400" b="1" i="1">
                        <a:solidFill>
                          <a:srgbClr val="011F5C"/>
                        </a:solidFill>
                        <a:latin typeface="Georgia"/>
                        <a:cs typeface="Arial"/>
                      </a:endParaRPr>
                    </a:p>
                  </a:txBody>
                  <a:tcPr anchor="ctr"/>
                </a:tc>
                <a:tc>
                  <a:txBody>
                    <a:bodyPr/>
                    <a:lstStyle/>
                    <a:p>
                      <a:pPr lvl="0">
                        <a:buNone/>
                      </a:pPr>
                      <a:r>
                        <a:rPr lang="en-US" sz="1400">
                          <a:latin typeface="Arial"/>
                          <a:cs typeface="Arial"/>
                        </a:rPr>
                        <a:t>COTA staff will assess options to improve access to CMAX stations. No changes are proposed currently. </a:t>
                      </a:r>
                      <a:endParaRPr lang="en-US"/>
                    </a:p>
                  </a:txBody>
                  <a:tcPr anchor="ctr"/>
                </a:tc>
                <a:tc>
                  <a:txBody>
                    <a:bodyPr/>
                    <a:lstStyle/>
                    <a:p>
                      <a:pPr lvl="0">
                        <a:buNone/>
                      </a:pPr>
                      <a:r>
                        <a:rPr lang="en-US" sz="1600" b="1" kern="1200">
                          <a:solidFill>
                            <a:schemeClr val="accent2"/>
                          </a:solidFill>
                          <a:latin typeface="Arial"/>
                          <a:ea typeface="+mn-ea"/>
                          <a:cs typeface="Arial"/>
                        </a:rPr>
                        <a:t>Customer request</a:t>
                      </a:r>
                      <a:r>
                        <a:rPr lang="en-US" sz="1600"/>
                        <a:t> for better access to CMAX after discontinuation of Line 6 on Cleveland Avenue.</a:t>
                      </a:r>
                    </a:p>
                  </a:txBody>
                  <a:tcPr anchor="ctr"/>
                </a:tc>
                <a:extLst>
                  <a:ext uri="{0D108BD9-81ED-4DB2-BD59-A6C34878D82A}">
                    <a16:rowId xmlns:a16="http://schemas.microsoft.com/office/drawing/2014/main" val="2197947195"/>
                  </a:ext>
                </a:extLst>
              </a:tr>
            </a:tbl>
          </a:graphicData>
        </a:graphic>
      </p:graphicFrame>
      <p:sp>
        <p:nvSpPr>
          <p:cNvPr id="5" name="Rectangle 4">
            <a:extLst>
              <a:ext uri="{FF2B5EF4-FFF2-40B4-BE49-F238E27FC236}">
                <a16:creationId xmlns:a16="http://schemas.microsoft.com/office/drawing/2014/main" id="{F1716EFC-4443-B322-8D30-71841DDC99F1}"/>
              </a:ext>
            </a:extLst>
          </p:cNvPr>
          <p:cNvSpPr/>
          <p:nvPr/>
        </p:nvSpPr>
        <p:spPr>
          <a:xfrm>
            <a:off x="732138" y="5906918"/>
            <a:ext cx="2640466" cy="292388"/>
          </a:xfrm>
          <a:prstGeom prst="rect">
            <a:avLst/>
          </a:prstGeom>
        </p:spPr>
        <p:txBody>
          <a:bodyPr wrap="non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a:solidFill>
                  <a:schemeClr val="accent2"/>
                </a:solidFill>
                <a:latin typeface="Arial"/>
                <a:cs typeface="Arial"/>
              </a:rPr>
              <a:t>Key: </a:t>
            </a:r>
            <a:r>
              <a:rPr lang="en-US" sz="1300">
                <a:latin typeface="Arial"/>
                <a:cs typeface="Arial"/>
              </a:rPr>
              <a:t>rationale</a:t>
            </a:r>
            <a:r>
              <a:rPr lang="en-US" sz="1300" b="1">
                <a:solidFill>
                  <a:schemeClr val="accent2"/>
                </a:solidFill>
                <a:latin typeface="Arial"/>
                <a:cs typeface="Arial"/>
              </a:rPr>
              <a:t> </a:t>
            </a:r>
            <a:r>
              <a:rPr lang="en-US" sz="1300" b="1">
                <a:latin typeface="Arial"/>
                <a:cs typeface="Arial"/>
              </a:rPr>
              <a:t>/</a:t>
            </a:r>
            <a:r>
              <a:rPr lang="en-US" sz="1300" b="1">
                <a:solidFill>
                  <a:schemeClr val="accent2"/>
                </a:solidFill>
                <a:latin typeface="Arial"/>
                <a:cs typeface="Arial"/>
              </a:rPr>
              <a:t> public feedback</a:t>
            </a:r>
          </a:p>
        </p:txBody>
      </p:sp>
      <p:sp>
        <p:nvSpPr>
          <p:cNvPr id="6" name="TextBox 5">
            <a:extLst>
              <a:ext uri="{FF2B5EF4-FFF2-40B4-BE49-F238E27FC236}">
                <a16:creationId xmlns:a16="http://schemas.microsoft.com/office/drawing/2014/main" id="{C5F5C8C7-DF5F-455A-BFDE-315B785824CD}"/>
              </a:ext>
            </a:extLst>
          </p:cNvPr>
          <p:cNvSpPr txBox="1"/>
          <p:nvPr/>
        </p:nvSpPr>
        <p:spPr>
          <a:xfrm>
            <a:off x="842682" y="1084729"/>
            <a:ext cx="87047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0000"/>
                </a:solidFill>
                <a:latin typeface="Calibri"/>
                <a:cs typeface="Calibri"/>
              </a:rPr>
              <a:t>The following changes are not dependent on workforce resources increasing.</a:t>
            </a:r>
          </a:p>
        </p:txBody>
      </p:sp>
    </p:spTree>
    <p:extLst>
      <p:ext uri="{BB962C8B-B14F-4D97-AF65-F5344CB8AC3E}">
        <p14:creationId xmlns:p14="http://schemas.microsoft.com/office/powerpoint/2010/main" val="1509400000"/>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COTA">
      <a:dk1>
        <a:srgbClr val="000000"/>
      </a:dk1>
      <a:lt1>
        <a:srgbClr val="FFFFFF"/>
      </a:lt1>
      <a:dk2>
        <a:srgbClr val="44546A"/>
      </a:dk2>
      <a:lt2>
        <a:srgbClr val="E7E6E6"/>
      </a:lt2>
      <a:accent1>
        <a:srgbClr val="011F5C"/>
      </a:accent1>
      <a:accent2>
        <a:srgbClr val="3D97B4"/>
      </a:accent2>
      <a:accent3>
        <a:srgbClr val="B2272D"/>
      </a:accent3>
      <a:accent4>
        <a:srgbClr val="716158"/>
      </a:accent4>
      <a:accent5>
        <a:srgbClr val="AFA197"/>
      </a:accent5>
      <a:accent6>
        <a:srgbClr val="FED0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EF10474-042B-4BD7-9278-44E28F9724BA}" vid="{DFD97232-41C2-4650-A965-2FFF4514AC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a8be48e-d6e2-4fa5-9f9c-7a67c44807fb">
      <UserInfo>
        <DisplayName>Francis, Corey M.</DisplayName>
        <AccountId>56</AccountId>
        <AccountType/>
      </UserInfo>
      <UserInfo>
        <DisplayName>Boyd, Amber E.</DisplayName>
        <AccountId>9</AccountId>
        <AccountType/>
      </UserInfo>
      <UserInfo>
        <DisplayName>Jennings, Claire H</DisplayName>
        <AccountId>409</AccountId>
        <AccountType/>
      </UserInfo>
    </SharedWithUsers>
    <lcf76f155ced4ddcb4097134ff3c332f xmlns="207f7f1c-4e75-41ee-945c-db80ec35bfe2">
      <Terms xmlns="http://schemas.microsoft.com/office/infopath/2007/PartnerControls"/>
    </lcf76f155ced4ddcb4097134ff3c332f>
    <TaxCatchAll xmlns="ea8be48e-d6e2-4fa5-9f9c-7a67c44807f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DA5DE91E4C7094D906B2B228174488C" ma:contentTypeVersion="15" ma:contentTypeDescription="Create a new document." ma:contentTypeScope="" ma:versionID="23ba764c3ba5cf360d3b0250a17865e9">
  <xsd:schema xmlns:xsd="http://www.w3.org/2001/XMLSchema" xmlns:xs="http://www.w3.org/2001/XMLSchema" xmlns:p="http://schemas.microsoft.com/office/2006/metadata/properties" xmlns:ns2="207f7f1c-4e75-41ee-945c-db80ec35bfe2" xmlns:ns3="ea8be48e-d6e2-4fa5-9f9c-7a67c44807fb" targetNamespace="http://schemas.microsoft.com/office/2006/metadata/properties" ma:root="true" ma:fieldsID="8fb9334f33e185ee5e680cc22f5f5af1" ns2:_="" ns3:_="">
    <xsd:import namespace="207f7f1c-4e75-41ee-945c-db80ec35bfe2"/>
    <xsd:import namespace="ea8be48e-d6e2-4fa5-9f9c-7a67c44807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f7f1c-4e75-41ee-945c-db80ec35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31d8d2d-1dc6-40ed-a4d8-2d8724e9809a"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8be48e-d6e2-4fa5-9f9c-7a67c44807f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1060f990-b263-49ec-88be-8dd285b1448b}" ma:internalName="TaxCatchAll" ma:showField="CatchAllData" ma:web="ea8be48e-d6e2-4fa5-9f9c-7a67c44807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44543B-CA57-420B-8CD6-46C72EC60A5E}">
  <ds:schemaRefs>
    <ds:schemaRef ds:uri="207f7f1c-4e75-41ee-945c-db80ec35bfe2"/>
    <ds:schemaRef ds:uri="ea8be48e-d6e2-4fa5-9f9c-7a67c44807f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A12797B-9C93-4A42-8CE4-F0A46416E595}">
  <ds:schemaRefs>
    <ds:schemaRef ds:uri="http://schemas.microsoft.com/sharepoint/v3/contenttype/forms"/>
  </ds:schemaRefs>
</ds:datastoreItem>
</file>

<file path=customXml/itemProps3.xml><?xml version="1.0" encoding="utf-8"?>
<ds:datastoreItem xmlns:ds="http://schemas.openxmlformats.org/officeDocument/2006/customXml" ds:itemID="{436DC6F8-AF0B-43E7-AB28-F605E6F9F242}">
  <ds:schemaRefs>
    <ds:schemaRef ds:uri="207f7f1c-4e75-41ee-945c-db80ec35bfe2"/>
    <ds:schemaRef ds:uri="ea8be48e-d6e2-4fa5-9f9c-7a67c44807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14</Slides>
  <Notes>3</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Workforce Challenges</vt:lpstr>
      <vt:lpstr>Recruitment</vt:lpstr>
      <vt:lpstr>COTA is HIRING!</vt:lpstr>
      <vt:lpstr>Workforce Outlook for January 2024</vt:lpstr>
      <vt:lpstr>PowerPoint Presentation</vt:lpstr>
      <vt:lpstr>Time and Alignment Changes </vt:lpstr>
      <vt:lpstr>Schedule Adjustments </vt:lpstr>
      <vt:lpstr>Line 71 ends at Renner Road</vt:lpstr>
      <vt:lpstr>Improving Access to CMAX Service</vt:lpstr>
      <vt:lpstr>Q&amp;A Chat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Paige-Sack, Elspeth</dc:creator>
  <cp:revision>12</cp:revision>
  <dcterms:created xsi:type="dcterms:W3CDTF">2020-07-07T15:40:03Z</dcterms:created>
  <dcterms:modified xsi:type="dcterms:W3CDTF">2024-11-26T18:09:58Z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0x010100DDA5DE91E4C7094D906B2B228174488C</vt:lpwstr>
  </property>
  <property fmtid="{D5CDD505-2E9C-101B-9397-08002B2CF9AE}" pid="3" name="MediaServiceImageTags">
    <vt:lpwstr/>
  </property>
</Properties>
</file>